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charts/chart4.xml" ContentType="application/vnd.openxmlformats-officedocument.drawingml.chart+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ppt/notesSlides/notesSlide17.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32"/>
  </p:handoutMasterIdLst>
  <p:sldIdLst>
    <p:sldId id="314" r:id="rId2"/>
    <p:sldId id="316" r:id="rId3"/>
    <p:sldId id="427" r:id="rId4"/>
    <p:sldId id="429" r:id="rId5"/>
    <p:sldId id="395" r:id="rId6"/>
    <p:sldId id="396" r:id="rId7"/>
    <p:sldId id="382" r:id="rId8"/>
    <p:sldId id="397" r:id="rId9"/>
    <p:sldId id="407" r:id="rId10"/>
    <p:sldId id="398" r:id="rId11"/>
    <p:sldId id="408" r:id="rId12"/>
    <p:sldId id="409" r:id="rId13"/>
    <p:sldId id="410" r:id="rId14"/>
    <p:sldId id="412" r:id="rId15"/>
    <p:sldId id="413" r:id="rId16"/>
    <p:sldId id="414" r:id="rId17"/>
    <p:sldId id="415" r:id="rId18"/>
    <p:sldId id="428" r:id="rId19"/>
    <p:sldId id="404" r:id="rId20"/>
    <p:sldId id="405" r:id="rId21"/>
    <p:sldId id="433" r:id="rId22"/>
    <p:sldId id="406" r:id="rId23"/>
    <p:sldId id="430" r:id="rId24"/>
    <p:sldId id="431" r:id="rId25"/>
    <p:sldId id="432" r:id="rId26"/>
    <p:sldId id="401" r:id="rId27"/>
    <p:sldId id="422" r:id="rId28"/>
    <p:sldId id="434" r:id="rId29"/>
    <p:sldId id="423" r:id="rId30"/>
  </p:sldIdLst>
  <p:sldSz cx="12195175" cy="6858000"/>
  <p:notesSz cx="6797675" cy="992822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384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F8CBAD"/>
    <a:srgbClr val="9DC3E6"/>
    <a:srgbClr val="2F5EB0"/>
    <a:srgbClr val="FFFFFF"/>
    <a:srgbClr val="0070C0"/>
    <a:srgbClr val="8FAADC"/>
    <a:srgbClr val="178AA1"/>
    <a:srgbClr val="FF6D67"/>
    <a:srgbClr val="1C2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36" autoAdjust="0"/>
    <p:restoredTop sz="71934" autoAdjust="0"/>
  </p:normalViewPr>
  <p:slideViewPr>
    <p:cSldViewPr showGuides="1">
      <p:cViewPr varScale="1">
        <p:scale>
          <a:sx n="82" d="100"/>
          <a:sy n="82" d="100"/>
        </p:scale>
        <p:origin x="1338" y="90"/>
      </p:cViewPr>
      <p:guideLst>
        <p:guide orient="horz"/>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wmh\Desktop\0128&#25919;&#31574;&#25351;&#26631;&#65288;&#26368;&#32456;&#29256;&#65289;.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wmh\Desktop\&#22269;&#20869;&#22806;&#12289;&#38271;&#19977;&#35282;&#30693;&#35782;&#20135;&#26435;&#25919;&#31574;&#23545;&#27604;&#26803;&#29702;1.2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wmh\Desktop\&#32806;&#21512;&#21327;&#35843;&#24230;.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oleObject" Target="file:///C:\Users\sy\Desktop\&#25968;&#25454;&#35843;&#25972;1122\&#20462;&#25913;&#21518;&#30340;&#32806;&#21512;&#21327;&#35843;&#24230;.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C:\Users\wmh\Desktop\&#22269;&#20869;&#22806;&#12289;&#38271;&#19977;&#35282;&#30693;&#35782;&#20135;&#26435;&#25919;&#31574;&#23545;&#27604;&#26803;&#29702;1.24.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file:///C:\Users\xmx.NBSTI\Desktop\&#30693;&#35782;&#20135;&#26435;&#21306;&#22495;&#24067;&#23616;\&#23425;&#27874;&#24066;&#27880;&#22609;&#26426;&#20998;&#31867;.xls"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a:t>政策指标</a:t>
            </a:r>
          </a:p>
        </c:rich>
      </c:tx>
      <c:layout>
        <c:manualLayout>
          <c:xMode val="edge"/>
          <c:yMode val="edge"/>
          <c:x val="2.9681887197718772E-2"/>
          <c:y val="4.437959580576286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5158971626981202E-2"/>
          <c:y val="1.6718281302077549E-2"/>
          <c:w val="0.89636174030531235"/>
          <c:h val="0.74657468614598377"/>
        </c:manualLayout>
      </c:layout>
      <c:bar3DChart>
        <c:barDir val="col"/>
        <c:grouping val="standard"/>
        <c:varyColors val="0"/>
        <c:ser>
          <c:idx val="0"/>
          <c:order val="0"/>
          <c:tx>
            <c:strRef>
              <c:f>Sheet1!$C$1</c:f>
              <c:strCache>
                <c:ptCount val="1"/>
                <c:pt idx="0">
                  <c:v>宁波</c:v>
                </c:pt>
              </c:strCache>
            </c:strRef>
          </c:tx>
          <c:spPr>
            <a:solidFill>
              <a:schemeClr val="accent1"/>
            </a:solidFill>
            <a:ln>
              <a:noFill/>
            </a:ln>
            <a:effectLst/>
            <a:sp3d/>
          </c:spPr>
          <c:invertIfNegative val="0"/>
          <c:cat>
            <c:strRef>
              <c:f>Sheet1!$B$2:$B$9</c:f>
              <c:strCache>
                <c:ptCount val="8"/>
                <c:pt idx="0">
                  <c:v>资金支持</c:v>
                </c:pt>
                <c:pt idx="1">
                  <c:v>一次性补助</c:v>
                </c:pt>
                <c:pt idx="2">
                  <c:v>配偶安置</c:v>
                </c:pt>
                <c:pt idx="3">
                  <c:v>社会保险</c:v>
                </c:pt>
                <c:pt idx="4">
                  <c:v>医疗服务</c:v>
                </c:pt>
                <c:pt idx="5">
                  <c:v>住房条件</c:v>
                </c:pt>
                <c:pt idx="6">
                  <c:v>子女入学</c:v>
                </c:pt>
                <c:pt idx="7">
                  <c:v>政策密度</c:v>
                </c:pt>
              </c:strCache>
            </c:strRef>
          </c:cat>
          <c:val>
            <c:numRef>
              <c:f>Sheet1!$C$2:$C$9</c:f>
              <c:numCache>
                <c:formatCode>General</c:formatCode>
                <c:ptCount val="8"/>
                <c:pt idx="0">
                  <c:v>5</c:v>
                </c:pt>
                <c:pt idx="1">
                  <c:v>4</c:v>
                </c:pt>
                <c:pt idx="2">
                  <c:v>3</c:v>
                </c:pt>
                <c:pt idx="3">
                  <c:v>0</c:v>
                </c:pt>
                <c:pt idx="4">
                  <c:v>1</c:v>
                </c:pt>
                <c:pt idx="5">
                  <c:v>4</c:v>
                </c:pt>
                <c:pt idx="6">
                  <c:v>3</c:v>
                </c:pt>
                <c:pt idx="7">
                  <c:v>2</c:v>
                </c:pt>
              </c:numCache>
            </c:numRef>
          </c:val>
          <c:extLst>
            <c:ext xmlns:c16="http://schemas.microsoft.com/office/drawing/2014/chart" uri="{C3380CC4-5D6E-409C-BE32-E72D297353CC}">
              <c16:uniqueId val="{00000000-EF8E-4733-9759-36BF76A5C4C1}"/>
            </c:ext>
          </c:extLst>
        </c:ser>
        <c:ser>
          <c:idx val="1"/>
          <c:order val="1"/>
          <c:tx>
            <c:strRef>
              <c:f>Sheet1!$D$1</c:f>
              <c:strCache>
                <c:ptCount val="1"/>
                <c:pt idx="0">
                  <c:v>青岛</c:v>
                </c:pt>
              </c:strCache>
            </c:strRef>
          </c:tx>
          <c:spPr>
            <a:solidFill>
              <a:schemeClr val="accent2"/>
            </a:solidFill>
            <a:ln>
              <a:noFill/>
            </a:ln>
            <a:effectLst/>
            <a:sp3d/>
          </c:spPr>
          <c:invertIfNegative val="0"/>
          <c:cat>
            <c:strRef>
              <c:f>Sheet1!$B$2:$B$9</c:f>
              <c:strCache>
                <c:ptCount val="8"/>
                <c:pt idx="0">
                  <c:v>资金支持</c:v>
                </c:pt>
                <c:pt idx="1">
                  <c:v>一次性补助</c:v>
                </c:pt>
                <c:pt idx="2">
                  <c:v>配偶安置</c:v>
                </c:pt>
                <c:pt idx="3">
                  <c:v>社会保险</c:v>
                </c:pt>
                <c:pt idx="4">
                  <c:v>医疗服务</c:v>
                </c:pt>
                <c:pt idx="5">
                  <c:v>住房条件</c:v>
                </c:pt>
                <c:pt idx="6">
                  <c:v>子女入学</c:v>
                </c:pt>
                <c:pt idx="7">
                  <c:v>政策密度</c:v>
                </c:pt>
              </c:strCache>
            </c:strRef>
          </c:cat>
          <c:val>
            <c:numRef>
              <c:f>Sheet1!$D$2:$D$9</c:f>
              <c:numCache>
                <c:formatCode>General</c:formatCode>
                <c:ptCount val="8"/>
                <c:pt idx="0">
                  <c:v>1</c:v>
                </c:pt>
                <c:pt idx="1">
                  <c:v>5</c:v>
                </c:pt>
                <c:pt idx="2">
                  <c:v>0</c:v>
                </c:pt>
                <c:pt idx="3">
                  <c:v>0</c:v>
                </c:pt>
                <c:pt idx="4">
                  <c:v>0</c:v>
                </c:pt>
                <c:pt idx="5">
                  <c:v>5</c:v>
                </c:pt>
                <c:pt idx="6">
                  <c:v>0</c:v>
                </c:pt>
                <c:pt idx="7">
                  <c:v>2.2999999999999998</c:v>
                </c:pt>
              </c:numCache>
            </c:numRef>
          </c:val>
          <c:extLst>
            <c:ext xmlns:c16="http://schemas.microsoft.com/office/drawing/2014/chart" uri="{C3380CC4-5D6E-409C-BE32-E72D297353CC}">
              <c16:uniqueId val="{00000001-EF8E-4733-9759-36BF76A5C4C1}"/>
            </c:ext>
          </c:extLst>
        </c:ser>
        <c:ser>
          <c:idx val="2"/>
          <c:order val="2"/>
          <c:tx>
            <c:strRef>
              <c:f>Sheet1!$E$1</c:f>
              <c:strCache>
                <c:ptCount val="1"/>
                <c:pt idx="0">
                  <c:v>大连</c:v>
                </c:pt>
              </c:strCache>
            </c:strRef>
          </c:tx>
          <c:spPr>
            <a:solidFill>
              <a:schemeClr val="accent3"/>
            </a:solidFill>
            <a:ln>
              <a:noFill/>
            </a:ln>
            <a:effectLst/>
            <a:sp3d/>
          </c:spPr>
          <c:invertIfNegative val="0"/>
          <c:cat>
            <c:strRef>
              <c:f>Sheet1!$B$2:$B$9</c:f>
              <c:strCache>
                <c:ptCount val="8"/>
                <c:pt idx="0">
                  <c:v>资金支持</c:v>
                </c:pt>
                <c:pt idx="1">
                  <c:v>一次性补助</c:v>
                </c:pt>
                <c:pt idx="2">
                  <c:v>配偶安置</c:v>
                </c:pt>
                <c:pt idx="3">
                  <c:v>社会保险</c:v>
                </c:pt>
                <c:pt idx="4">
                  <c:v>医疗服务</c:v>
                </c:pt>
                <c:pt idx="5">
                  <c:v>住房条件</c:v>
                </c:pt>
                <c:pt idx="6">
                  <c:v>子女入学</c:v>
                </c:pt>
                <c:pt idx="7">
                  <c:v>政策密度</c:v>
                </c:pt>
              </c:strCache>
            </c:strRef>
          </c:cat>
          <c:val>
            <c:numRef>
              <c:f>Sheet1!$E$2:$E$9</c:f>
              <c:numCache>
                <c:formatCode>General</c:formatCode>
                <c:ptCount val="8"/>
                <c:pt idx="0">
                  <c:v>4</c:v>
                </c:pt>
                <c:pt idx="1">
                  <c:v>1</c:v>
                </c:pt>
                <c:pt idx="2">
                  <c:v>5</c:v>
                </c:pt>
                <c:pt idx="3">
                  <c:v>0</c:v>
                </c:pt>
                <c:pt idx="4">
                  <c:v>5</c:v>
                </c:pt>
                <c:pt idx="5">
                  <c:v>1</c:v>
                </c:pt>
                <c:pt idx="6">
                  <c:v>3</c:v>
                </c:pt>
                <c:pt idx="7">
                  <c:v>3</c:v>
                </c:pt>
              </c:numCache>
            </c:numRef>
          </c:val>
          <c:extLst>
            <c:ext xmlns:c16="http://schemas.microsoft.com/office/drawing/2014/chart" uri="{C3380CC4-5D6E-409C-BE32-E72D297353CC}">
              <c16:uniqueId val="{00000002-EF8E-4733-9759-36BF76A5C4C1}"/>
            </c:ext>
          </c:extLst>
        </c:ser>
        <c:ser>
          <c:idx val="3"/>
          <c:order val="3"/>
          <c:tx>
            <c:strRef>
              <c:f>Sheet1!$F$1</c:f>
              <c:strCache>
                <c:ptCount val="1"/>
                <c:pt idx="0">
                  <c:v>厦门</c:v>
                </c:pt>
              </c:strCache>
            </c:strRef>
          </c:tx>
          <c:spPr>
            <a:solidFill>
              <a:schemeClr val="accent4"/>
            </a:solidFill>
            <a:ln>
              <a:noFill/>
            </a:ln>
            <a:effectLst/>
            <a:sp3d/>
          </c:spPr>
          <c:invertIfNegative val="0"/>
          <c:cat>
            <c:strRef>
              <c:f>Sheet1!$B$2:$B$9</c:f>
              <c:strCache>
                <c:ptCount val="8"/>
                <c:pt idx="0">
                  <c:v>资金支持</c:v>
                </c:pt>
                <c:pt idx="1">
                  <c:v>一次性补助</c:v>
                </c:pt>
                <c:pt idx="2">
                  <c:v>配偶安置</c:v>
                </c:pt>
                <c:pt idx="3">
                  <c:v>社会保险</c:v>
                </c:pt>
                <c:pt idx="4">
                  <c:v>医疗服务</c:v>
                </c:pt>
                <c:pt idx="5">
                  <c:v>住房条件</c:v>
                </c:pt>
                <c:pt idx="6">
                  <c:v>子女入学</c:v>
                </c:pt>
                <c:pt idx="7">
                  <c:v>政策密度</c:v>
                </c:pt>
              </c:strCache>
            </c:strRef>
          </c:cat>
          <c:val>
            <c:numRef>
              <c:f>Sheet1!$F$2:$F$9</c:f>
              <c:numCache>
                <c:formatCode>General</c:formatCode>
                <c:ptCount val="8"/>
                <c:pt idx="0">
                  <c:v>3</c:v>
                </c:pt>
                <c:pt idx="1">
                  <c:v>2</c:v>
                </c:pt>
                <c:pt idx="2">
                  <c:v>2</c:v>
                </c:pt>
                <c:pt idx="3">
                  <c:v>5</c:v>
                </c:pt>
                <c:pt idx="4">
                  <c:v>2</c:v>
                </c:pt>
                <c:pt idx="5">
                  <c:v>2</c:v>
                </c:pt>
                <c:pt idx="6">
                  <c:v>1</c:v>
                </c:pt>
                <c:pt idx="7">
                  <c:v>2.2999999999999998</c:v>
                </c:pt>
              </c:numCache>
            </c:numRef>
          </c:val>
          <c:extLst>
            <c:ext xmlns:c16="http://schemas.microsoft.com/office/drawing/2014/chart" uri="{C3380CC4-5D6E-409C-BE32-E72D297353CC}">
              <c16:uniqueId val="{00000003-EF8E-4733-9759-36BF76A5C4C1}"/>
            </c:ext>
          </c:extLst>
        </c:ser>
        <c:ser>
          <c:idx val="4"/>
          <c:order val="4"/>
          <c:tx>
            <c:strRef>
              <c:f>Sheet1!$G$1</c:f>
              <c:strCache>
                <c:ptCount val="1"/>
                <c:pt idx="0">
                  <c:v>深圳</c:v>
                </c:pt>
              </c:strCache>
            </c:strRef>
          </c:tx>
          <c:spPr>
            <a:solidFill>
              <a:schemeClr val="accent5"/>
            </a:solidFill>
            <a:ln>
              <a:noFill/>
            </a:ln>
            <a:effectLst/>
            <a:sp3d/>
          </c:spPr>
          <c:invertIfNegative val="0"/>
          <c:cat>
            <c:strRef>
              <c:f>Sheet1!$B$2:$B$9</c:f>
              <c:strCache>
                <c:ptCount val="8"/>
                <c:pt idx="0">
                  <c:v>资金支持</c:v>
                </c:pt>
                <c:pt idx="1">
                  <c:v>一次性补助</c:v>
                </c:pt>
                <c:pt idx="2">
                  <c:v>配偶安置</c:v>
                </c:pt>
                <c:pt idx="3">
                  <c:v>社会保险</c:v>
                </c:pt>
                <c:pt idx="4">
                  <c:v>医疗服务</c:v>
                </c:pt>
                <c:pt idx="5">
                  <c:v>住房条件</c:v>
                </c:pt>
                <c:pt idx="6">
                  <c:v>子女入学</c:v>
                </c:pt>
                <c:pt idx="7">
                  <c:v>政策密度</c:v>
                </c:pt>
              </c:strCache>
            </c:strRef>
          </c:cat>
          <c:val>
            <c:numRef>
              <c:f>Sheet1!$G$2:$G$9</c:f>
              <c:numCache>
                <c:formatCode>General</c:formatCode>
                <c:ptCount val="8"/>
                <c:pt idx="0">
                  <c:v>1</c:v>
                </c:pt>
                <c:pt idx="1">
                  <c:v>3</c:v>
                </c:pt>
                <c:pt idx="2">
                  <c:v>4</c:v>
                </c:pt>
                <c:pt idx="3">
                  <c:v>3</c:v>
                </c:pt>
                <c:pt idx="4">
                  <c:v>3</c:v>
                </c:pt>
                <c:pt idx="5">
                  <c:v>0</c:v>
                </c:pt>
                <c:pt idx="6">
                  <c:v>5</c:v>
                </c:pt>
                <c:pt idx="7">
                  <c:v>2</c:v>
                </c:pt>
              </c:numCache>
            </c:numRef>
          </c:val>
          <c:extLst>
            <c:ext xmlns:c16="http://schemas.microsoft.com/office/drawing/2014/chart" uri="{C3380CC4-5D6E-409C-BE32-E72D297353CC}">
              <c16:uniqueId val="{00000004-EF8E-4733-9759-36BF76A5C4C1}"/>
            </c:ext>
          </c:extLst>
        </c:ser>
        <c:dLbls>
          <c:showLegendKey val="0"/>
          <c:showVal val="0"/>
          <c:showCatName val="0"/>
          <c:showSerName val="0"/>
          <c:showPercent val="0"/>
          <c:showBubbleSize val="0"/>
        </c:dLbls>
        <c:gapWidth val="150"/>
        <c:shape val="box"/>
        <c:axId val="556439720"/>
        <c:axId val="556436112"/>
        <c:axId val="445858712"/>
      </c:bar3DChart>
      <c:catAx>
        <c:axId val="55643972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6436112"/>
        <c:crosses val="autoZero"/>
        <c:auto val="1"/>
        <c:lblAlgn val="ctr"/>
        <c:lblOffset val="100"/>
        <c:noMultiLvlLbl val="0"/>
      </c:catAx>
      <c:valAx>
        <c:axId val="556436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6439720"/>
        <c:crosses val="autoZero"/>
        <c:crossBetween val="between"/>
      </c:valAx>
      <c:serAx>
        <c:axId val="445858712"/>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56436112"/>
        <c:crosses val="autoZero"/>
      </c:serAx>
      <c:spPr>
        <a:noFill/>
        <a:ln>
          <a:noFill/>
        </a:ln>
        <a:effectLst/>
      </c:spPr>
    </c:plotArea>
    <c:legend>
      <c:legendPos val="b"/>
      <c:layout>
        <c:manualLayout>
          <c:xMode val="edge"/>
          <c:yMode val="edge"/>
          <c:x val="0.30596734231671718"/>
          <c:y val="0.86689650224049175"/>
          <c:w val="0.33706696578559542"/>
          <c:h val="4.491885160908046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Sheet1!$A$2</c:f>
              <c:strCache>
                <c:ptCount val="1"/>
                <c:pt idx="0">
                  <c:v>知识产权创造潜力</c:v>
                </c:pt>
              </c:strCache>
            </c:strRef>
          </c:tx>
          <c:spPr>
            <a:ln w="28575" cap="rnd">
              <a:solidFill>
                <a:schemeClr val="accent1"/>
              </a:solidFill>
              <a:round/>
            </a:ln>
            <a:effectLst/>
          </c:spPr>
          <c:marker>
            <c:symbol val="none"/>
          </c:marker>
          <c:cat>
            <c:strRef>
              <c:f>Sheet1!$B$1:$K$1</c:f>
              <c:strCache>
                <c:ptCount val="10"/>
                <c:pt idx="0">
                  <c:v>2006年</c:v>
                </c:pt>
                <c:pt idx="1">
                  <c:v>2007年</c:v>
                </c:pt>
                <c:pt idx="2">
                  <c:v>2008年</c:v>
                </c:pt>
                <c:pt idx="3">
                  <c:v>2009年</c:v>
                </c:pt>
                <c:pt idx="4">
                  <c:v>2010年</c:v>
                </c:pt>
                <c:pt idx="5">
                  <c:v>2011年</c:v>
                </c:pt>
                <c:pt idx="6">
                  <c:v>2012年</c:v>
                </c:pt>
                <c:pt idx="7">
                  <c:v>2013年</c:v>
                </c:pt>
                <c:pt idx="8">
                  <c:v>2014年</c:v>
                </c:pt>
                <c:pt idx="9">
                  <c:v>2015年</c:v>
                </c:pt>
              </c:strCache>
            </c:strRef>
          </c:cat>
          <c:val>
            <c:numRef>
              <c:f>Sheet1!$B$2:$K$2</c:f>
              <c:numCache>
                <c:formatCode>General</c:formatCode>
                <c:ptCount val="10"/>
                <c:pt idx="0">
                  <c:v>8.6099999999999996E-2</c:v>
                </c:pt>
                <c:pt idx="1">
                  <c:v>0.2281</c:v>
                </c:pt>
                <c:pt idx="2">
                  <c:v>0.2248</c:v>
                </c:pt>
                <c:pt idx="3">
                  <c:v>0.28749999999999998</c:v>
                </c:pt>
                <c:pt idx="4">
                  <c:v>0.30990000000000001</c:v>
                </c:pt>
                <c:pt idx="5">
                  <c:v>0.44500000000000001</c:v>
                </c:pt>
                <c:pt idx="6">
                  <c:v>0.45290000000000002</c:v>
                </c:pt>
                <c:pt idx="7">
                  <c:v>0.49130000000000001</c:v>
                </c:pt>
                <c:pt idx="8">
                  <c:v>0.54620000000000002</c:v>
                </c:pt>
                <c:pt idx="9">
                  <c:v>0.60560000000000003</c:v>
                </c:pt>
              </c:numCache>
            </c:numRef>
          </c:val>
          <c:smooth val="0"/>
          <c:extLst>
            <c:ext xmlns:c16="http://schemas.microsoft.com/office/drawing/2014/chart" uri="{C3380CC4-5D6E-409C-BE32-E72D297353CC}">
              <c16:uniqueId val="{00000000-C7E6-497D-A5DB-A4C38517469E}"/>
            </c:ext>
          </c:extLst>
        </c:ser>
        <c:ser>
          <c:idx val="1"/>
          <c:order val="1"/>
          <c:tx>
            <c:strRef>
              <c:f>Sheet1!$A$3</c:f>
              <c:strCache>
                <c:ptCount val="1"/>
                <c:pt idx="0">
                  <c:v>知识产权创造能力</c:v>
                </c:pt>
              </c:strCache>
            </c:strRef>
          </c:tx>
          <c:spPr>
            <a:ln w="28575" cap="rnd">
              <a:solidFill>
                <a:schemeClr val="accent2"/>
              </a:solidFill>
              <a:round/>
            </a:ln>
            <a:effectLst/>
          </c:spPr>
          <c:marker>
            <c:symbol val="none"/>
          </c:marker>
          <c:cat>
            <c:strRef>
              <c:f>Sheet1!$B$1:$K$1</c:f>
              <c:strCache>
                <c:ptCount val="10"/>
                <c:pt idx="0">
                  <c:v>2006年</c:v>
                </c:pt>
                <c:pt idx="1">
                  <c:v>2007年</c:v>
                </c:pt>
                <c:pt idx="2">
                  <c:v>2008年</c:v>
                </c:pt>
                <c:pt idx="3">
                  <c:v>2009年</c:v>
                </c:pt>
                <c:pt idx="4">
                  <c:v>2010年</c:v>
                </c:pt>
                <c:pt idx="5">
                  <c:v>2011年</c:v>
                </c:pt>
                <c:pt idx="6">
                  <c:v>2012年</c:v>
                </c:pt>
                <c:pt idx="7">
                  <c:v>2013年</c:v>
                </c:pt>
                <c:pt idx="8">
                  <c:v>2014年</c:v>
                </c:pt>
                <c:pt idx="9">
                  <c:v>2015年</c:v>
                </c:pt>
              </c:strCache>
            </c:strRef>
          </c:cat>
          <c:val>
            <c:numRef>
              <c:f>Sheet1!$B$3:$K$3</c:f>
              <c:numCache>
                <c:formatCode>General</c:formatCode>
                <c:ptCount val="10"/>
                <c:pt idx="0">
                  <c:v>7.46E-2</c:v>
                </c:pt>
                <c:pt idx="1">
                  <c:v>0.1181</c:v>
                </c:pt>
                <c:pt idx="2">
                  <c:v>0.1444</c:v>
                </c:pt>
                <c:pt idx="3">
                  <c:v>0.25509999999999999</c:v>
                </c:pt>
                <c:pt idx="4">
                  <c:v>0.3175</c:v>
                </c:pt>
                <c:pt idx="5">
                  <c:v>0.47149999999999997</c:v>
                </c:pt>
                <c:pt idx="6">
                  <c:v>0.63819999999999999</c:v>
                </c:pt>
                <c:pt idx="7">
                  <c:v>0.63480000000000003</c:v>
                </c:pt>
                <c:pt idx="8">
                  <c:v>0.59350000000000003</c:v>
                </c:pt>
                <c:pt idx="9">
                  <c:v>0.83179999999999998</c:v>
                </c:pt>
              </c:numCache>
            </c:numRef>
          </c:val>
          <c:smooth val="0"/>
          <c:extLst>
            <c:ext xmlns:c16="http://schemas.microsoft.com/office/drawing/2014/chart" uri="{C3380CC4-5D6E-409C-BE32-E72D297353CC}">
              <c16:uniqueId val="{00000001-C7E6-497D-A5DB-A4C38517469E}"/>
            </c:ext>
          </c:extLst>
        </c:ser>
        <c:ser>
          <c:idx val="2"/>
          <c:order val="2"/>
          <c:tx>
            <c:strRef>
              <c:f>Sheet1!$A$4</c:f>
              <c:strCache>
                <c:ptCount val="1"/>
                <c:pt idx="0">
                  <c:v>知识产权运用能力</c:v>
                </c:pt>
              </c:strCache>
            </c:strRef>
          </c:tx>
          <c:spPr>
            <a:ln w="28575" cap="rnd">
              <a:solidFill>
                <a:schemeClr val="accent3"/>
              </a:solidFill>
              <a:round/>
            </a:ln>
            <a:effectLst/>
          </c:spPr>
          <c:marker>
            <c:symbol val="none"/>
          </c:marker>
          <c:cat>
            <c:strRef>
              <c:f>Sheet1!$B$1:$K$1</c:f>
              <c:strCache>
                <c:ptCount val="10"/>
                <c:pt idx="0">
                  <c:v>2006年</c:v>
                </c:pt>
                <c:pt idx="1">
                  <c:v>2007年</c:v>
                </c:pt>
                <c:pt idx="2">
                  <c:v>2008年</c:v>
                </c:pt>
                <c:pt idx="3">
                  <c:v>2009年</c:v>
                </c:pt>
                <c:pt idx="4">
                  <c:v>2010年</c:v>
                </c:pt>
                <c:pt idx="5">
                  <c:v>2011年</c:v>
                </c:pt>
                <c:pt idx="6">
                  <c:v>2012年</c:v>
                </c:pt>
                <c:pt idx="7">
                  <c:v>2013年</c:v>
                </c:pt>
                <c:pt idx="8">
                  <c:v>2014年</c:v>
                </c:pt>
                <c:pt idx="9">
                  <c:v>2015年</c:v>
                </c:pt>
              </c:strCache>
            </c:strRef>
          </c:cat>
          <c:val>
            <c:numRef>
              <c:f>Sheet1!$B$4:$K$4</c:f>
              <c:numCache>
                <c:formatCode>General</c:formatCode>
                <c:ptCount val="10"/>
                <c:pt idx="0">
                  <c:v>0.39579999999999999</c:v>
                </c:pt>
                <c:pt idx="1">
                  <c:v>0.61970000000000003</c:v>
                </c:pt>
                <c:pt idx="2">
                  <c:v>0.39450000000000002</c:v>
                </c:pt>
                <c:pt idx="3">
                  <c:v>0.25159999999999999</c:v>
                </c:pt>
                <c:pt idx="4">
                  <c:v>0.48509999999999998</c:v>
                </c:pt>
                <c:pt idx="5">
                  <c:v>0.37409999999999999</c:v>
                </c:pt>
                <c:pt idx="6">
                  <c:v>0.63890000000000002</c:v>
                </c:pt>
                <c:pt idx="7">
                  <c:v>0.3906</c:v>
                </c:pt>
                <c:pt idx="8">
                  <c:v>0.63859999999999995</c:v>
                </c:pt>
                <c:pt idx="9">
                  <c:v>0.52639999999999998</c:v>
                </c:pt>
              </c:numCache>
            </c:numRef>
          </c:val>
          <c:smooth val="0"/>
          <c:extLst>
            <c:ext xmlns:c16="http://schemas.microsoft.com/office/drawing/2014/chart" uri="{C3380CC4-5D6E-409C-BE32-E72D297353CC}">
              <c16:uniqueId val="{00000002-C7E6-497D-A5DB-A4C38517469E}"/>
            </c:ext>
          </c:extLst>
        </c:ser>
        <c:ser>
          <c:idx val="3"/>
          <c:order val="3"/>
          <c:tx>
            <c:strRef>
              <c:f>Sheet1!$A$5</c:f>
              <c:strCache>
                <c:ptCount val="1"/>
                <c:pt idx="0">
                  <c:v>知识产权运用需求</c:v>
                </c:pt>
              </c:strCache>
            </c:strRef>
          </c:tx>
          <c:spPr>
            <a:ln w="28575" cap="rnd">
              <a:solidFill>
                <a:schemeClr val="accent4"/>
              </a:solidFill>
              <a:round/>
            </a:ln>
            <a:effectLst/>
          </c:spPr>
          <c:marker>
            <c:symbol val="none"/>
          </c:marker>
          <c:cat>
            <c:strRef>
              <c:f>Sheet1!$B$1:$K$1</c:f>
              <c:strCache>
                <c:ptCount val="10"/>
                <c:pt idx="0">
                  <c:v>2006年</c:v>
                </c:pt>
                <c:pt idx="1">
                  <c:v>2007年</c:v>
                </c:pt>
                <c:pt idx="2">
                  <c:v>2008年</c:v>
                </c:pt>
                <c:pt idx="3">
                  <c:v>2009年</c:v>
                </c:pt>
                <c:pt idx="4">
                  <c:v>2010年</c:v>
                </c:pt>
                <c:pt idx="5">
                  <c:v>2011年</c:v>
                </c:pt>
                <c:pt idx="6">
                  <c:v>2012年</c:v>
                </c:pt>
                <c:pt idx="7">
                  <c:v>2013年</c:v>
                </c:pt>
                <c:pt idx="8">
                  <c:v>2014年</c:v>
                </c:pt>
                <c:pt idx="9">
                  <c:v>2015年</c:v>
                </c:pt>
              </c:strCache>
            </c:strRef>
          </c:cat>
          <c:val>
            <c:numRef>
              <c:f>Sheet1!$B$5:$K$5</c:f>
              <c:numCache>
                <c:formatCode>General</c:formatCode>
                <c:ptCount val="10"/>
                <c:pt idx="0">
                  <c:v>0.16719999999999999</c:v>
                </c:pt>
                <c:pt idx="1">
                  <c:v>0.31219999999999998</c:v>
                </c:pt>
                <c:pt idx="2">
                  <c:v>0.37969999999999998</c:v>
                </c:pt>
                <c:pt idx="3">
                  <c:v>0.37859999999999999</c:v>
                </c:pt>
                <c:pt idx="4">
                  <c:v>0.51790000000000003</c:v>
                </c:pt>
                <c:pt idx="5">
                  <c:v>0.48449999999999999</c:v>
                </c:pt>
                <c:pt idx="6">
                  <c:v>0.58409999999999995</c:v>
                </c:pt>
                <c:pt idx="7">
                  <c:v>0.63070000000000004</c:v>
                </c:pt>
                <c:pt idx="8">
                  <c:v>0.7218</c:v>
                </c:pt>
                <c:pt idx="9">
                  <c:v>0.80110000000000003</c:v>
                </c:pt>
              </c:numCache>
            </c:numRef>
          </c:val>
          <c:smooth val="0"/>
          <c:extLst>
            <c:ext xmlns:c16="http://schemas.microsoft.com/office/drawing/2014/chart" uri="{C3380CC4-5D6E-409C-BE32-E72D297353CC}">
              <c16:uniqueId val="{00000003-C7E6-497D-A5DB-A4C38517469E}"/>
            </c:ext>
          </c:extLst>
        </c:ser>
        <c:ser>
          <c:idx val="4"/>
          <c:order val="4"/>
          <c:tx>
            <c:strRef>
              <c:f>Sheet1!$A$6</c:f>
              <c:strCache>
                <c:ptCount val="1"/>
                <c:pt idx="0">
                  <c:v>知识产权管理保护</c:v>
                </c:pt>
              </c:strCache>
            </c:strRef>
          </c:tx>
          <c:spPr>
            <a:ln w="28575" cap="rnd">
              <a:solidFill>
                <a:schemeClr val="accent5"/>
              </a:solidFill>
              <a:round/>
            </a:ln>
            <a:effectLst/>
          </c:spPr>
          <c:marker>
            <c:symbol val="none"/>
          </c:marker>
          <c:cat>
            <c:strRef>
              <c:f>Sheet1!$B$1:$K$1</c:f>
              <c:strCache>
                <c:ptCount val="10"/>
                <c:pt idx="0">
                  <c:v>2006年</c:v>
                </c:pt>
                <c:pt idx="1">
                  <c:v>2007年</c:v>
                </c:pt>
                <c:pt idx="2">
                  <c:v>2008年</c:v>
                </c:pt>
                <c:pt idx="3">
                  <c:v>2009年</c:v>
                </c:pt>
                <c:pt idx="4">
                  <c:v>2010年</c:v>
                </c:pt>
                <c:pt idx="5">
                  <c:v>2011年</c:v>
                </c:pt>
                <c:pt idx="6">
                  <c:v>2012年</c:v>
                </c:pt>
                <c:pt idx="7">
                  <c:v>2013年</c:v>
                </c:pt>
                <c:pt idx="8">
                  <c:v>2014年</c:v>
                </c:pt>
                <c:pt idx="9">
                  <c:v>2015年</c:v>
                </c:pt>
              </c:strCache>
            </c:strRef>
          </c:cat>
          <c:val>
            <c:numRef>
              <c:f>Sheet1!$B$6:$K$6</c:f>
              <c:numCache>
                <c:formatCode>General</c:formatCode>
                <c:ptCount val="10"/>
                <c:pt idx="0">
                  <c:v>0.1227</c:v>
                </c:pt>
                <c:pt idx="1">
                  <c:v>7.3700000000000002E-2</c:v>
                </c:pt>
                <c:pt idx="2">
                  <c:v>0.19020000000000001</c:v>
                </c:pt>
                <c:pt idx="3">
                  <c:v>0.27200000000000002</c:v>
                </c:pt>
                <c:pt idx="4">
                  <c:v>0.39350000000000002</c:v>
                </c:pt>
                <c:pt idx="5">
                  <c:v>0.38879999999999998</c:v>
                </c:pt>
                <c:pt idx="6">
                  <c:v>0.66930000000000001</c:v>
                </c:pt>
                <c:pt idx="7">
                  <c:v>0.50339999999999996</c:v>
                </c:pt>
                <c:pt idx="8">
                  <c:v>0.83450000000000002</c:v>
                </c:pt>
                <c:pt idx="9">
                  <c:v>0.86099999999999999</c:v>
                </c:pt>
              </c:numCache>
            </c:numRef>
          </c:val>
          <c:smooth val="0"/>
          <c:extLst>
            <c:ext xmlns:c16="http://schemas.microsoft.com/office/drawing/2014/chart" uri="{C3380CC4-5D6E-409C-BE32-E72D297353CC}">
              <c16:uniqueId val="{00000004-C7E6-497D-A5DB-A4C38517469E}"/>
            </c:ext>
          </c:extLst>
        </c:ser>
        <c:ser>
          <c:idx val="5"/>
          <c:order val="5"/>
          <c:tx>
            <c:strRef>
              <c:f>Sheet1!$A$7</c:f>
              <c:strCache>
                <c:ptCount val="1"/>
                <c:pt idx="0">
                  <c:v>知识产权布局质量评价得分</c:v>
                </c:pt>
              </c:strCache>
            </c:strRef>
          </c:tx>
          <c:spPr>
            <a:ln w="28575" cap="rnd">
              <a:solidFill>
                <a:schemeClr val="accent6"/>
              </a:solidFill>
              <a:round/>
            </a:ln>
            <a:effectLst/>
          </c:spPr>
          <c:marker>
            <c:symbol val="none"/>
          </c:marker>
          <c:cat>
            <c:strRef>
              <c:f>Sheet1!$B$1:$K$1</c:f>
              <c:strCache>
                <c:ptCount val="10"/>
                <c:pt idx="0">
                  <c:v>2006年</c:v>
                </c:pt>
                <c:pt idx="1">
                  <c:v>2007年</c:v>
                </c:pt>
                <c:pt idx="2">
                  <c:v>2008年</c:v>
                </c:pt>
                <c:pt idx="3">
                  <c:v>2009年</c:v>
                </c:pt>
                <c:pt idx="4">
                  <c:v>2010年</c:v>
                </c:pt>
                <c:pt idx="5">
                  <c:v>2011年</c:v>
                </c:pt>
                <c:pt idx="6">
                  <c:v>2012年</c:v>
                </c:pt>
                <c:pt idx="7">
                  <c:v>2013年</c:v>
                </c:pt>
                <c:pt idx="8">
                  <c:v>2014年</c:v>
                </c:pt>
                <c:pt idx="9">
                  <c:v>2015年</c:v>
                </c:pt>
              </c:strCache>
            </c:strRef>
          </c:cat>
          <c:val>
            <c:numRef>
              <c:f>Sheet1!$B$7:$K$7</c:f>
              <c:numCache>
                <c:formatCode>General</c:formatCode>
                <c:ptCount val="10"/>
                <c:pt idx="0">
                  <c:v>0.13170000000000001</c:v>
                </c:pt>
                <c:pt idx="1">
                  <c:v>0.247</c:v>
                </c:pt>
                <c:pt idx="2">
                  <c:v>0.2492</c:v>
                </c:pt>
                <c:pt idx="3">
                  <c:v>0.29310000000000003</c:v>
                </c:pt>
                <c:pt idx="4">
                  <c:v>0.3654</c:v>
                </c:pt>
                <c:pt idx="5">
                  <c:v>0.45140000000000002</c:v>
                </c:pt>
                <c:pt idx="6">
                  <c:v>0.56130000000000002</c:v>
                </c:pt>
                <c:pt idx="7">
                  <c:v>0.54810000000000003</c:v>
                </c:pt>
                <c:pt idx="8">
                  <c:v>0.62460000000000004</c:v>
                </c:pt>
                <c:pt idx="9">
                  <c:v>0.65739999999999998</c:v>
                </c:pt>
              </c:numCache>
            </c:numRef>
          </c:val>
          <c:smooth val="0"/>
          <c:extLst>
            <c:ext xmlns:c16="http://schemas.microsoft.com/office/drawing/2014/chart" uri="{C3380CC4-5D6E-409C-BE32-E72D297353CC}">
              <c16:uniqueId val="{00000005-C7E6-497D-A5DB-A4C38517469E}"/>
            </c:ext>
          </c:extLst>
        </c:ser>
        <c:dLbls>
          <c:showLegendKey val="0"/>
          <c:showVal val="0"/>
          <c:showCatName val="0"/>
          <c:showSerName val="0"/>
          <c:showPercent val="0"/>
          <c:showBubbleSize val="0"/>
        </c:dLbls>
        <c:smooth val="0"/>
        <c:axId val="419979216"/>
        <c:axId val="419976264"/>
      </c:lineChart>
      <c:catAx>
        <c:axId val="419979216"/>
        <c:scaling>
          <c:orientation val="minMax"/>
        </c:scaling>
        <c:delete val="0"/>
        <c:axPos val="b"/>
        <c:numFmt formatCode="General" sourceLinked="1"/>
        <c:majorTickMark val="out"/>
        <c:minorTickMark val="in"/>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19976264"/>
        <c:crosses val="autoZero"/>
        <c:auto val="1"/>
        <c:lblAlgn val="ctr"/>
        <c:lblOffset val="100"/>
        <c:noMultiLvlLbl val="0"/>
      </c:catAx>
      <c:valAx>
        <c:axId val="4199762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199792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28575">
      <a:solidFill>
        <a:srgbClr val="0070C0"/>
      </a:solid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Sheet1!$A$2</c:f>
              <c:strCache>
                <c:ptCount val="1"/>
                <c:pt idx="0">
                  <c:v>知识产权创造潜力与知识产权创造能力</c:v>
                </c:pt>
              </c:strCache>
            </c:strRef>
          </c:tx>
          <c:spPr>
            <a:ln w="28575" cap="rnd">
              <a:solidFill>
                <a:schemeClr val="accent1"/>
              </a:solidFill>
              <a:round/>
            </a:ln>
            <a:effectLst/>
          </c:spPr>
          <c:marker>
            <c:symbol val="none"/>
          </c:marker>
          <c:cat>
            <c:strRef>
              <c:f>Sheet1!$B$1:$K$1</c:f>
              <c:strCache>
                <c:ptCount val="10"/>
                <c:pt idx="0">
                  <c:v>2006年</c:v>
                </c:pt>
                <c:pt idx="1">
                  <c:v>2007年</c:v>
                </c:pt>
                <c:pt idx="2">
                  <c:v>2008年</c:v>
                </c:pt>
                <c:pt idx="3">
                  <c:v>2009年</c:v>
                </c:pt>
                <c:pt idx="4">
                  <c:v>2010年</c:v>
                </c:pt>
                <c:pt idx="5">
                  <c:v>2011年</c:v>
                </c:pt>
                <c:pt idx="6">
                  <c:v>2012年</c:v>
                </c:pt>
                <c:pt idx="7">
                  <c:v>2013年</c:v>
                </c:pt>
                <c:pt idx="8">
                  <c:v>2014年</c:v>
                </c:pt>
                <c:pt idx="9">
                  <c:v>2015年</c:v>
                </c:pt>
              </c:strCache>
            </c:strRef>
          </c:cat>
          <c:val>
            <c:numRef>
              <c:f>Sheet1!$B$2:$K$2</c:f>
              <c:numCache>
                <c:formatCode>General</c:formatCode>
                <c:ptCount val="10"/>
                <c:pt idx="0">
                  <c:v>4.0099999999999997E-2</c:v>
                </c:pt>
                <c:pt idx="1">
                  <c:v>8.2100000000000006E-2</c:v>
                </c:pt>
                <c:pt idx="2">
                  <c:v>9.01E-2</c:v>
                </c:pt>
                <c:pt idx="3">
                  <c:v>0.13539999999999999</c:v>
                </c:pt>
                <c:pt idx="4">
                  <c:v>0.15679999999999999</c:v>
                </c:pt>
                <c:pt idx="5">
                  <c:v>0.22900000000000001</c:v>
                </c:pt>
                <c:pt idx="6">
                  <c:v>0.26879999999999998</c:v>
                </c:pt>
                <c:pt idx="7">
                  <c:v>0.2792</c:v>
                </c:pt>
                <c:pt idx="8">
                  <c:v>0.28470000000000001</c:v>
                </c:pt>
                <c:pt idx="9">
                  <c:v>0.3548</c:v>
                </c:pt>
              </c:numCache>
            </c:numRef>
          </c:val>
          <c:smooth val="0"/>
          <c:extLst>
            <c:ext xmlns:c16="http://schemas.microsoft.com/office/drawing/2014/chart" uri="{C3380CC4-5D6E-409C-BE32-E72D297353CC}">
              <c16:uniqueId val="{00000000-6F4B-4249-8DF0-ED1C1FF442F8}"/>
            </c:ext>
          </c:extLst>
        </c:ser>
        <c:ser>
          <c:idx val="1"/>
          <c:order val="1"/>
          <c:tx>
            <c:strRef>
              <c:f>Sheet1!$A$3</c:f>
              <c:strCache>
                <c:ptCount val="1"/>
                <c:pt idx="0">
                  <c:v>知识产权创造能力与知识产权运用能力</c:v>
                </c:pt>
              </c:strCache>
            </c:strRef>
          </c:tx>
          <c:spPr>
            <a:ln w="28575" cap="rnd">
              <a:solidFill>
                <a:schemeClr val="accent2"/>
              </a:solidFill>
              <a:round/>
            </a:ln>
            <a:effectLst/>
          </c:spPr>
          <c:marker>
            <c:symbol val="none"/>
          </c:marker>
          <c:cat>
            <c:strRef>
              <c:f>Sheet1!$B$1:$K$1</c:f>
              <c:strCache>
                <c:ptCount val="10"/>
                <c:pt idx="0">
                  <c:v>2006年</c:v>
                </c:pt>
                <c:pt idx="1">
                  <c:v>2007年</c:v>
                </c:pt>
                <c:pt idx="2">
                  <c:v>2008年</c:v>
                </c:pt>
                <c:pt idx="3">
                  <c:v>2009年</c:v>
                </c:pt>
                <c:pt idx="4">
                  <c:v>2010年</c:v>
                </c:pt>
                <c:pt idx="5">
                  <c:v>2011年</c:v>
                </c:pt>
                <c:pt idx="6">
                  <c:v>2012年</c:v>
                </c:pt>
                <c:pt idx="7">
                  <c:v>2013年</c:v>
                </c:pt>
                <c:pt idx="8">
                  <c:v>2014年</c:v>
                </c:pt>
                <c:pt idx="9">
                  <c:v>2015年</c:v>
                </c:pt>
              </c:strCache>
            </c:strRef>
          </c:cat>
          <c:val>
            <c:numRef>
              <c:f>Sheet1!$B$3:$K$3</c:f>
              <c:numCache>
                <c:formatCode>General</c:formatCode>
                <c:ptCount val="10"/>
                <c:pt idx="0">
                  <c:v>8.5900000000000004E-2</c:v>
                </c:pt>
                <c:pt idx="1">
                  <c:v>0.1162</c:v>
                </c:pt>
                <c:pt idx="2">
                  <c:v>8.7599999999999997E-2</c:v>
                </c:pt>
                <c:pt idx="3">
                  <c:v>9.01E-2</c:v>
                </c:pt>
                <c:pt idx="4">
                  <c:v>0.17580000000000001</c:v>
                </c:pt>
                <c:pt idx="5">
                  <c:v>0.19309999999999999</c:v>
                </c:pt>
                <c:pt idx="6">
                  <c:v>0.36080000000000001</c:v>
                </c:pt>
                <c:pt idx="7">
                  <c:v>0.25209999999999999</c:v>
                </c:pt>
                <c:pt idx="8">
                  <c:v>0.34160000000000001</c:v>
                </c:pt>
                <c:pt idx="9">
                  <c:v>0.32479999999999998</c:v>
                </c:pt>
              </c:numCache>
            </c:numRef>
          </c:val>
          <c:smooth val="0"/>
          <c:extLst>
            <c:ext xmlns:c16="http://schemas.microsoft.com/office/drawing/2014/chart" uri="{C3380CC4-5D6E-409C-BE32-E72D297353CC}">
              <c16:uniqueId val="{00000001-6F4B-4249-8DF0-ED1C1FF442F8}"/>
            </c:ext>
          </c:extLst>
        </c:ser>
        <c:ser>
          <c:idx val="2"/>
          <c:order val="2"/>
          <c:tx>
            <c:strRef>
              <c:f>Sheet1!$A$4</c:f>
              <c:strCache>
                <c:ptCount val="1"/>
                <c:pt idx="0">
                  <c:v>知识产权创造能力与知识产权保护管理</c:v>
                </c:pt>
              </c:strCache>
            </c:strRef>
          </c:tx>
          <c:spPr>
            <a:ln w="28575" cap="rnd">
              <a:solidFill>
                <a:schemeClr val="accent3"/>
              </a:solidFill>
              <a:round/>
            </a:ln>
            <a:effectLst/>
          </c:spPr>
          <c:marker>
            <c:symbol val="none"/>
          </c:marker>
          <c:cat>
            <c:strRef>
              <c:f>Sheet1!$B$1:$K$1</c:f>
              <c:strCache>
                <c:ptCount val="10"/>
                <c:pt idx="0">
                  <c:v>2006年</c:v>
                </c:pt>
                <c:pt idx="1">
                  <c:v>2007年</c:v>
                </c:pt>
                <c:pt idx="2">
                  <c:v>2008年</c:v>
                </c:pt>
                <c:pt idx="3">
                  <c:v>2009年</c:v>
                </c:pt>
                <c:pt idx="4">
                  <c:v>2010年</c:v>
                </c:pt>
                <c:pt idx="5">
                  <c:v>2011年</c:v>
                </c:pt>
                <c:pt idx="6">
                  <c:v>2012年</c:v>
                </c:pt>
                <c:pt idx="7">
                  <c:v>2013年</c:v>
                </c:pt>
                <c:pt idx="8">
                  <c:v>2014年</c:v>
                </c:pt>
                <c:pt idx="9">
                  <c:v>2015年</c:v>
                </c:pt>
              </c:strCache>
            </c:strRef>
          </c:cat>
          <c:val>
            <c:numRef>
              <c:f>Sheet1!$B$4:$K$4</c:f>
              <c:numCache>
                <c:formatCode>General</c:formatCode>
                <c:ptCount val="10"/>
                <c:pt idx="0">
                  <c:v>4.7800000000000002E-2</c:v>
                </c:pt>
                <c:pt idx="1">
                  <c:v>4.6600000000000003E-2</c:v>
                </c:pt>
                <c:pt idx="2">
                  <c:v>8.2799999999999999E-2</c:v>
                </c:pt>
                <c:pt idx="3">
                  <c:v>0.13170000000000001</c:v>
                </c:pt>
                <c:pt idx="4">
                  <c:v>0.1767</c:v>
                </c:pt>
                <c:pt idx="5">
                  <c:v>0.21410000000000001</c:v>
                </c:pt>
                <c:pt idx="6">
                  <c:v>0.32679999999999998</c:v>
                </c:pt>
                <c:pt idx="7">
                  <c:v>0.28260000000000002</c:v>
                </c:pt>
                <c:pt idx="8">
                  <c:v>0.35189999999999999</c:v>
                </c:pt>
                <c:pt idx="9">
                  <c:v>0.42309999999999998</c:v>
                </c:pt>
              </c:numCache>
            </c:numRef>
          </c:val>
          <c:smooth val="0"/>
          <c:extLst>
            <c:ext xmlns:c16="http://schemas.microsoft.com/office/drawing/2014/chart" uri="{C3380CC4-5D6E-409C-BE32-E72D297353CC}">
              <c16:uniqueId val="{00000002-6F4B-4249-8DF0-ED1C1FF442F8}"/>
            </c:ext>
          </c:extLst>
        </c:ser>
        <c:ser>
          <c:idx val="3"/>
          <c:order val="3"/>
          <c:tx>
            <c:strRef>
              <c:f>Sheet1!$A$5</c:f>
              <c:strCache>
                <c:ptCount val="1"/>
                <c:pt idx="0">
                  <c:v>知识产权运用能力与知识产权保护管理</c:v>
                </c:pt>
              </c:strCache>
            </c:strRef>
          </c:tx>
          <c:spPr>
            <a:ln w="28575" cap="rnd">
              <a:solidFill>
                <a:schemeClr val="accent4"/>
              </a:solidFill>
              <a:round/>
            </a:ln>
            <a:effectLst/>
          </c:spPr>
          <c:marker>
            <c:symbol val="none"/>
          </c:marker>
          <c:cat>
            <c:strRef>
              <c:f>Sheet1!$B$1:$K$1</c:f>
              <c:strCache>
                <c:ptCount val="10"/>
                <c:pt idx="0">
                  <c:v>2006年</c:v>
                </c:pt>
                <c:pt idx="1">
                  <c:v>2007年</c:v>
                </c:pt>
                <c:pt idx="2">
                  <c:v>2008年</c:v>
                </c:pt>
                <c:pt idx="3">
                  <c:v>2009年</c:v>
                </c:pt>
                <c:pt idx="4">
                  <c:v>2010年</c:v>
                </c:pt>
                <c:pt idx="5">
                  <c:v>2011年</c:v>
                </c:pt>
                <c:pt idx="6">
                  <c:v>2012年</c:v>
                </c:pt>
                <c:pt idx="7">
                  <c:v>2013年</c:v>
                </c:pt>
                <c:pt idx="8">
                  <c:v>2014年</c:v>
                </c:pt>
                <c:pt idx="9">
                  <c:v>2015年</c:v>
                </c:pt>
              </c:strCache>
            </c:strRef>
          </c:cat>
          <c:val>
            <c:numRef>
              <c:f>Sheet1!$B$5:$K$5</c:f>
              <c:numCache>
                <c:formatCode>General</c:formatCode>
                <c:ptCount val="10"/>
                <c:pt idx="0">
                  <c:v>0.11020000000000001</c:v>
                </c:pt>
                <c:pt idx="1">
                  <c:v>0.10680000000000001</c:v>
                </c:pt>
                <c:pt idx="2">
                  <c:v>0.13689999999999999</c:v>
                </c:pt>
                <c:pt idx="3">
                  <c:v>0.1308</c:v>
                </c:pt>
                <c:pt idx="4">
                  <c:v>0.21840000000000001</c:v>
                </c:pt>
                <c:pt idx="5">
                  <c:v>0.19070000000000001</c:v>
                </c:pt>
                <c:pt idx="6">
                  <c:v>0.32690000000000002</c:v>
                </c:pt>
                <c:pt idx="7">
                  <c:v>0.22170000000000001</c:v>
                </c:pt>
                <c:pt idx="8">
                  <c:v>0.36499999999999999</c:v>
                </c:pt>
                <c:pt idx="9">
                  <c:v>0.37890000000000001</c:v>
                </c:pt>
              </c:numCache>
            </c:numRef>
          </c:val>
          <c:smooth val="0"/>
          <c:extLst>
            <c:ext xmlns:c16="http://schemas.microsoft.com/office/drawing/2014/chart" uri="{C3380CC4-5D6E-409C-BE32-E72D297353CC}">
              <c16:uniqueId val="{00000003-6F4B-4249-8DF0-ED1C1FF442F8}"/>
            </c:ext>
          </c:extLst>
        </c:ser>
        <c:ser>
          <c:idx val="4"/>
          <c:order val="4"/>
          <c:tx>
            <c:strRef>
              <c:f>Sheet1!$A$6</c:f>
              <c:strCache>
                <c:ptCount val="1"/>
                <c:pt idx="0">
                  <c:v>知识产权运用能力与知识产权运用需求</c:v>
                </c:pt>
              </c:strCache>
            </c:strRef>
          </c:tx>
          <c:spPr>
            <a:ln w="28575" cap="rnd">
              <a:solidFill>
                <a:schemeClr val="accent5"/>
              </a:solidFill>
              <a:round/>
            </a:ln>
            <a:effectLst/>
          </c:spPr>
          <c:marker>
            <c:symbol val="none"/>
          </c:marker>
          <c:cat>
            <c:strRef>
              <c:f>Sheet1!$B$1:$K$1</c:f>
              <c:strCache>
                <c:ptCount val="10"/>
                <c:pt idx="0">
                  <c:v>2006年</c:v>
                </c:pt>
                <c:pt idx="1">
                  <c:v>2007年</c:v>
                </c:pt>
                <c:pt idx="2">
                  <c:v>2008年</c:v>
                </c:pt>
                <c:pt idx="3">
                  <c:v>2009年</c:v>
                </c:pt>
                <c:pt idx="4">
                  <c:v>2010年</c:v>
                </c:pt>
                <c:pt idx="5">
                  <c:v>2011年</c:v>
                </c:pt>
                <c:pt idx="6">
                  <c:v>2012年</c:v>
                </c:pt>
                <c:pt idx="7">
                  <c:v>2013年</c:v>
                </c:pt>
                <c:pt idx="8">
                  <c:v>2014年</c:v>
                </c:pt>
                <c:pt idx="9">
                  <c:v>2015年</c:v>
                </c:pt>
              </c:strCache>
            </c:strRef>
          </c:cat>
          <c:val>
            <c:numRef>
              <c:f>Sheet1!$B$6:$K$6</c:f>
              <c:numCache>
                <c:formatCode>General</c:formatCode>
                <c:ptCount val="10"/>
                <c:pt idx="0">
                  <c:v>0.12859999999999999</c:v>
                </c:pt>
                <c:pt idx="1">
                  <c:v>0.21990000000000001</c:v>
                </c:pt>
                <c:pt idx="2">
                  <c:v>0.19350000000000001</c:v>
                </c:pt>
                <c:pt idx="3">
                  <c:v>0.15429999999999999</c:v>
                </c:pt>
                <c:pt idx="4">
                  <c:v>0.25059999999999999</c:v>
                </c:pt>
                <c:pt idx="5">
                  <c:v>0.21290000000000001</c:v>
                </c:pt>
                <c:pt idx="6">
                  <c:v>0.3054</c:v>
                </c:pt>
                <c:pt idx="7">
                  <c:v>0.2482</c:v>
                </c:pt>
                <c:pt idx="8">
                  <c:v>0.33950000000000002</c:v>
                </c:pt>
                <c:pt idx="9">
                  <c:v>0.3871</c:v>
                </c:pt>
              </c:numCache>
            </c:numRef>
          </c:val>
          <c:smooth val="0"/>
          <c:extLst>
            <c:ext xmlns:c16="http://schemas.microsoft.com/office/drawing/2014/chart" uri="{C3380CC4-5D6E-409C-BE32-E72D297353CC}">
              <c16:uniqueId val="{00000004-6F4B-4249-8DF0-ED1C1FF442F8}"/>
            </c:ext>
          </c:extLst>
        </c:ser>
        <c:ser>
          <c:idx val="5"/>
          <c:order val="5"/>
          <c:tx>
            <c:strRef>
              <c:f>Sheet1!$A$7</c:f>
              <c:strCache>
                <c:ptCount val="1"/>
                <c:pt idx="0">
                  <c:v>知识产权运用需求与知识产权创造潜力</c:v>
                </c:pt>
              </c:strCache>
            </c:strRef>
          </c:tx>
          <c:spPr>
            <a:ln w="28575" cap="rnd">
              <a:solidFill>
                <a:schemeClr val="accent6"/>
              </a:solidFill>
              <a:round/>
            </a:ln>
            <a:effectLst/>
          </c:spPr>
          <c:marker>
            <c:symbol val="none"/>
          </c:marker>
          <c:cat>
            <c:strRef>
              <c:f>Sheet1!$B$1:$K$1</c:f>
              <c:strCache>
                <c:ptCount val="10"/>
                <c:pt idx="0">
                  <c:v>2006年</c:v>
                </c:pt>
                <c:pt idx="1">
                  <c:v>2007年</c:v>
                </c:pt>
                <c:pt idx="2">
                  <c:v>2008年</c:v>
                </c:pt>
                <c:pt idx="3">
                  <c:v>2009年</c:v>
                </c:pt>
                <c:pt idx="4">
                  <c:v>2010年</c:v>
                </c:pt>
                <c:pt idx="5">
                  <c:v>2011年</c:v>
                </c:pt>
                <c:pt idx="6">
                  <c:v>2012年</c:v>
                </c:pt>
                <c:pt idx="7">
                  <c:v>2013年</c:v>
                </c:pt>
                <c:pt idx="8">
                  <c:v>2014年</c:v>
                </c:pt>
                <c:pt idx="9">
                  <c:v>2015年</c:v>
                </c:pt>
              </c:strCache>
            </c:strRef>
          </c:cat>
          <c:val>
            <c:numRef>
              <c:f>Sheet1!$B$7:$K$7</c:f>
              <c:numCache>
                <c:formatCode>General</c:formatCode>
                <c:ptCount val="10"/>
                <c:pt idx="0">
                  <c:v>0.06</c:v>
                </c:pt>
                <c:pt idx="1">
                  <c:v>0.13339999999999999</c:v>
                </c:pt>
                <c:pt idx="2">
                  <c:v>0.14610000000000001</c:v>
                </c:pt>
                <c:pt idx="3">
                  <c:v>0.16489999999999999</c:v>
                </c:pt>
                <c:pt idx="4">
                  <c:v>0.20030000000000001</c:v>
                </c:pt>
                <c:pt idx="5">
                  <c:v>0.2321</c:v>
                </c:pt>
                <c:pt idx="6">
                  <c:v>0.2571</c:v>
                </c:pt>
                <c:pt idx="7">
                  <c:v>0.27829999999999999</c:v>
                </c:pt>
                <c:pt idx="8">
                  <c:v>0.31390000000000001</c:v>
                </c:pt>
                <c:pt idx="9">
                  <c:v>0.34820000000000001</c:v>
                </c:pt>
              </c:numCache>
            </c:numRef>
          </c:val>
          <c:smooth val="0"/>
          <c:extLst>
            <c:ext xmlns:c16="http://schemas.microsoft.com/office/drawing/2014/chart" uri="{C3380CC4-5D6E-409C-BE32-E72D297353CC}">
              <c16:uniqueId val="{00000005-6F4B-4249-8DF0-ED1C1FF442F8}"/>
            </c:ext>
          </c:extLst>
        </c:ser>
        <c:dLbls>
          <c:showLegendKey val="0"/>
          <c:showVal val="0"/>
          <c:showCatName val="0"/>
          <c:showSerName val="0"/>
          <c:showPercent val="0"/>
          <c:showBubbleSize val="0"/>
        </c:dLbls>
        <c:smooth val="0"/>
        <c:axId val="437591288"/>
        <c:axId val="437596208"/>
      </c:lineChart>
      <c:catAx>
        <c:axId val="4375912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37596208"/>
        <c:crosses val="autoZero"/>
        <c:auto val="1"/>
        <c:lblAlgn val="ctr"/>
        <c:lblOffset val="100"/>
        <c:noMultiLvlLbl val="0"/>
      </c:catAx>
      <c:valAx>
        <c:axId val="437596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37591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28575">
      <a:solidFill>
        <a:srgbClr val="0070C0"/>
      </a:solidFill>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[修改后的耦合协调度.xlsx]Sheet1!$I$2</c:f>
              <c:strCache>
                <c:ptCount val="1"/>
                <c:pt idx="0">
                  <c:v>知识产权创造潜力与知识产权创造能力</c:v>
                </c:pt>
              </c:strCache>
            </c:strRef>
          </c:tx>
          <c:spPr>
            <a:solidFill>
              <a:schemeClr val="accent1"/>
            </a:solidFill>
            <a:ln>
              <a:noFill/>
            </a:ln>
            <a:effectLst/>
          </c:spPr>
          <c:invertIfNegative val="0"/>
          <c:cat>
            <c:strRef>
              <c:f>[修改后的耦合协调度.xlsx]Sheet1!$J$1:$P$1</c:f>
              <c:strCache>
                <c:ptCount val="7"/>
                <c:pt idx="0">
                  <c:v>宁波</c:v>
                </c:pt>
                <c:pt idx="1">
                  <c:v>杭州</c:v>
                </c:pt>
                <c:pt idx="2">
                  <c:v>嘉兴</c:v>
                </c:pt>
                <c:pt idx="3">
                  <c:v>上海</c:v>
                </c:pt>
                <c:pt idx="4">
                  <c:v>南京</c:v>
                </c:pt>
                <c:pt idx="5">
                  <c:v>苏州</c:v>
                </c:pt>
                <c:pt idx="6">
                  <c:v>无锡</c:v>
                </c:pt>
              </c:strCache>
            </c:strRef>
          </c:cat>
          <c:val>
            <c:numRef>
              <c:f>[修改后的耦合协调度.xlsx]Sheet1!$J$2:$P$2</c:f>
              <c:numCache>
                <c:formatCode>0.0000_ </c:formatCode>
                <c:ptCount val="7"/>
                <c:pt idx="0">
                  <c:v>0.104854899742454</c:v>
                </c:pt>
                <c:pt idx="1">
                  <c:v>0.25107469008245398</c:v>
                </c:pt>
                <c:pt idx="2">
                  <c:v>2.2050396821826201E-2</c:v>
                </c:pt>
                <c:pt idx="3">
                  <c:v>0.39867473584364699</c:v>
                </c:pt>
                <c:pt idx="4">
                  <c:v>0.25610257222449101</c:v>
                </c:pt>
                <c:pt idx="5">
                  <c:v>0.18848163040466301</c:v>
                </c:pt>
                <c:pt idx="6">
                  <c:v>0.113134101843785</c:v>
                </c:pt>
              </c:numCache>
            </c:numRef>
          </c:val>
          <c:extLst>
            <c:ext xmlns:c16="http://schemas.microsoft.com/office/drawing/2014/chart" uri="{C3380CC4-5D6E-409C-BE32-E72D297353CC}">
              <c16:uniqueId val="{00000000-2916-4CDD-93F2-30EB3A794532}"/>
            </c:ext>
          </c:extLst>
        </c:ser>
        <c:ser>
          <c:idx val="1"/>
          <c:order val="1"/>
          <c:tx>
            <c:strRef>
              <c:f>[修改后的耦合协调度.xlsx]Sheet1!$I$3</c:f>
              <c:strCache>
                <c:ptCount val="1"/>
                <c:pt idx="0">
                  <c:v>知识产权创造能力与知识产权运用能力</c:v>
                </c:pt>
              </c:strCache>
            </c:strRef>
          </c:tx>
          <c:spPr>
            <a:solidFill>
              <a:schemeClr val="accent2"/>
            </a:solidFill>
            <a:ln>
              <a:noFill/>
            </a:ln>
            <a:effectLst/>
          </c:spPr>
          <c:invertIfNegative val="0"/>
          <c:cat>
            <c:strRef>
              <c:f>[修改后的耦合协调度.xlsx]Sheet1!$J$1:$P$1</c:f>
              <c:strCache>
                <c:ptCount val="7"/>
                <c:pt idx="0">
                  <c:v>宁波</c:v>
                </c:pt>
                <c:pt idx="1">
                  <c:v>杭州</c:v>
                </c:pt>
                <c:pt idx="2">
                  <c:v>嘉兴</c:v>
                </c:pt>
                <c:pt idx="3">
                  <c:v>上海</c:v>
                </c:pt>
                <c:pt idx="4">
                  <c:v>南京</c:v>
                </c:pt>
                <c:pt idx="5">
                  <c:v>苏州</c:v>
                </c:pt>
                <c:pt idx="6">
                  <c:v>无锡</c:v>
                </c:pt>
              </c:strCache>
            </c:strRef>
          </c:cat>
          <c:val>
            <c:numRef>
              <c:f>[修改后的耦合协调度.xlsx]Sheet1!$J$3:$P$3</c:f>
              <c:numCache>
                <c:formatCode>0.0000_ </c:formatCode>
                <c:ptCount val="7"/>
                <c:pt idx="0">
                  <c:v>0.164595230793605</c:v>
                </c:pt>
                <c:pt idx="1">
                  <c:v>0.29584587203474799</c:v>
                </c:pt>
                <c:pt idx="2">
                  <c:v>8.6664525614579102E-2</c:v>
                </c:pt>
                <c:pt idx="3">
                  <c:v>0.39558671615715402</c:v>
                </c:pt>
                <c:pt idx="4">
                  <c:v>0.18349819481401</c:v>
                </c:pt>
                <c:pt idx="5">
                  <c:v>0.266160999209126</c:v>
                </c:pt>
                <c:pt idx="6">
                  <c:v>0.18032841567540001</c:v>
                </c:pt>
              </c:numCache>
            </c:numRef>
          </c:val>
          <c:extLst>
            <c:ext xmlns:c16="http://schemas.microsoft.com/office/drawing/2014/chart" uri="{C3380CC4-5D6E-409C-BE32-E72D297353CC}">
              <c16:uniqueId val="{00000001-2916-4CDD-93F2-30EB3A794532}"/>
            </c:ext>
          </c:extLst>
        </c:ser>
        <c:ser>
          <c:idx val="2"/>
          <c:order val="2"/>
          <c:tx>
            <c:strRef>
              <c:f>[修改后的耦合协调度.xlsx]Sheet1!$I$4</c:f>
              <c:strCache>
                <c:ptCount val="1"/>
                <c:pt idx="0">
                  <c:v>知识产权创造能力与知识产权保护管理</c:v>
                </c:pt>
              </c:strCache>
            </c:strRef>
          </c:tx>
          <c:spPr>
            <a:solidFill>
              <a:schemeClr val="accent3"/>
            </a:solidFill>
            <a:ln>
              <a:noFill/>
            </a:ln>
            <a:effectLst/>
          </c:spPr>
          <c:invertIfNegative val="0"/>
          <c:cat>
            <c:strRef>
              <c:f>[修改后的耦合协调度.xlsx]Sheet1!$J$1:$P$1</c:f>
              <c:strCache>
                <c:ptCount val="7"/>
                <c:pt idx="0">
                  <c:v>宁波</c:v>
                </c:pt>
                <c:pt idx="1">
                  <c:v>杭州</c:v>
                </c:pt>
                <c:pt idx="2">
                  <c:v>嘉兴</c:v>
                </c:pt>
                <c:pt idx="3">
                  <c:v>上海</c:v>
                </c:pt>
                <c:pt idx="4">
                  <c:v>南京</c:v>
                </c:pt>
                <c:pt idx="5">
                  <c:v>苏州</c:v>
                </c:pt>
                <c:pt idx="6">
                  <c:v>无锡</c:v>
                </c:pt>
              </c:strCache>
            </c:strRef>
          </c:cat>
          <c:val>
            <c:numRef>
              <c:f>[修改后的耦合协调度.xlsx]Sheet1!$J$4:$P$4</c:f>
              <c:numCache>
                <c:formatCode>0.0000_ </c:formatCode>
                <c:ptCount val="7"/>
                <c:pt idx="0">
                  <c:v>0.178430658800555</c:v>
                </c:pt>
                <c:pt idx="1">
                  <c:v>0.26861217396089898</c:v>
                </c:pt>
                <c:pt idx="2">
                  <c:v>9.2741360783633403E-2</c:v>
                </c:pt>
                <c:pt idx="3">
                  <c:v>0.32769365648422299</c:v>
                </c:pt>
                <c:pt idx="4">
                  <c:v>0.17815862314241199</c:v>
                </c:pt>
                <c:pt idx="5">
                  <c:v>0.21661133973086499</c:v>
                </c:pt>
                <c:pt idx="6">
                  <c:v>0.13475510194423099</c:v>
                </c:pt>
              </c:numCache>
            </c:numRef>
          </c:val>
          <c:extLst>
            <c:ext xmlns:c16="http://schemas.microsoft.com/office/drawing/2014/chart" uri="{C3380CC4-5D6E-409C-BE32-E72D297353CC}">
              <c16:uniqueId val="{00000002-2916-4CDD-93F2-30EB3A794532}"/>
            </c:ext>
          </c:extLst>
        </c:ser>
        <c:ser>
          <c:idx val="3"/>
          <c:order val="3"/>
          <c:tx>
            <c:strRef>
              <c:f>[修改后的耦合协调度.xlsx]Sheet1!$I$5</c:f>
              <c:strCache>
                <c:ptCount val="1"/>
                <c:pt idx="0">
                  <c:v>知识产权运用能力与知识产权保护管理</c:v>
                </c:pt>
              </c:strCache>
            </c:strRef>
          </c:tx>
          <c:spPr>
            <a:solidFill>
              <a:schemeClr val="accent4"/>
            </a:solidFill>
            <a:ln>
              <a:noFill/>
            </a:ln>
            <a:effectLst/>
          </c:spPr>
          <c:invertIfNegative val="0"/>
          <c:cat>
            <c:strRef>
              <c:f>[修改后的耦合协调度.xlsx]Sheet1!$J$1:$P$1</c:f>
              <c:strCache>
                <c:ptCount val="7"/>
                <c:pt idx="0">
                  <c:v>宁波</c:v>
                </c:pt>
                <c:pt idx="1">
                  <c:v>杭州</c:v>
                </c:pt>
                <c:pt idx="2">
                  <c:v>嘉兴</c:v>
                </c:pt>
                <c:pt idx="3">
                  <c:v>上海</c:v>
                </c:pt>
                <c:pt idx="4">
                  <c:v>南京</c:v>
                </c:pt>
                <c:pt idx="5">
                  <c:v>苏州</c:v>
                </c:pt>
                <c:pt idx="6">
                  <c:v>无锡</c:v>
                </c:pt>
              </c:strCache>
            </c:strRef>
          </c:cat>
          <c:val>
            <c:numRef>
              <c:f>[修改后的耦合协调度.xlsx]Sheet1!$J$5:$P$5</c:f>
              <c:numCache>
                <c:formatCode>0.0000_ </c:formatCode>
                <c:ptCount val="7"/>
                <c:pt idx="0">
                  <c:v>0.17296133961090801</c:v>
                </c:pt>
                <c:pt idx="1">
                  <c:v>0.26157933786902998</c:v>
                </c:pt>
                <c:pt idx="2">
                  <c:v>0.133069305251061</c:v>
                </c:pt>
                <c:pt idx="3">
                  <c:v>0.37525331444239102</c:v>
                </c:pt>
                <c:pt idx="4">
                  <c:v>0.166752286341147</c:v>
                </c:pt>
                <c:pt idx="5">
                  <c:v>0.23450677495543701</c:v>
                </c:pt>
                <c:pt idx="6">
                  <c:v>0.14485945775129799</c:v>
                </c:pt>
              </c:numCache>
            </c:numRef>
          </c:val>
          <c:extLst>
            <c:ext xmlns:c16="http://schemas.microsoft.com/office/drawing/2014/chart" uri="{C3380CC4-5D6E-409C-BE32-E72D297353CC}">
              <c16:uniqueId val="{00000003-2916-4CDD-93F2-30EB3A794532}"/>
            </c:ext>
          </c:extLst>
        </c:ser>
        <c:ser>
          <c:idx val="4"/>
          <c:order val="4"/>
          <c:tx>
            <c:strRef>
              <c:f>[修改后的耦合协调度.xlsx]Sheet1!$I$6</c:f>
              <c:strCache>
                <c:ptCount val="1"/>
                <c:pt idx="0">
                  <c:v>知识产权运用能力与知识产权运用需求</c:v>
                </c:pt>
              </c:strCache>
            </c:strRef>
          </c:tx>
          <c:spPr>
            <a:solidFill>
              <a:schemeClr val="accent5"/>
            </a:solidFill>
            <a:ln>
              <a:noFill/>
            </a:ln>
            <a:effectLst/>
          </c:spPr>
          <c:invertIfNegative val="0"/>
          <c:cat>
            <c:strRef>
              <c:f>[修改后的耦合协调度.xlsx]Sheet1!$J$1:$P$1</c:f>
              <c:strCache>
                <c:ptCount val="7"/>
                <c:pt idx="0">
                  <c:v>宁波</c:v>
                </c:pt>
                <c:pt idx="1">
                  <c:v>杭州</c:v>
                </c:pt>
                <c:pt idx="2">
                  <c:v>嘉兴</c:v>
                </c:pt>
                <c:pt idx="3">
                  <c:v>上海</c:v>
                </c:pt>
                <c:pt idx="4">
                  <c:v>南京</c:v>
                </c:pt>
                <c:pt idx="5">
                  <c:v>苏州</c:v>
                </c:pt>
                <c:pt idx="6">
                  <c:v>无锡</c:v>
                </c:pt>
              </c:strCache>
            </c:strRef>
          </c:cat>
          <c:val>
            <c:numRef>
              <c:f>[修改后的耦合协调度.xlsx]Sheet1!$J$6:$P$6</c:f>
              <c:numCache>
                <c:formatCode>0.0000_ </c:formatCode>
                <c:ptCount val="7"/>
                <c:pt idx="0">
                  <c:v>0.10803278437585501</c:v>
                </c:pt>
                <c:pt idx="1">
                  <c:v>0.14640573759248701</c:v>
                </c:pt>
                <c:pt idx="2">
                  <c:v>5.0735047058222099E-2</c:v>
                </c:pt>
                <c:pt idx="3">
                  <c:v>0.44731431901963598</c:v>
                </c:pt>
                <c:pt idx="4">
                  <c:v>0.117729456806697</c:v>
                </c:pt>
                <c:pt idx="5">
                  <c:v>0.28208619693278297</c:v>
                </c:pt>
                <c:pt idx="6">
                  <c:v>0.124531120608465</c:v>
                </c:pt>
              </c:numCache>
            </c:numRef>
          </c:val>
          <c:extLst>
            <c:ext xmlns:c16="http://schemas.microsoft.com/office/drawing/2014/chart" uri="{C3380CC4-5D6E-409C-BE32-E72D297353CC}">
              <c16:uniqueId val="{00000004-2916-4CDD-93F2-30EB3A794532}"/>
            </c:ext>
          </c:extLst>
        </c:ser>
        <c:ser>
          <c:idx val="5"/>
          <c:order val="5"/>
          <c:tx>
            <c:strRef>
              <c:f>[修改后的耦合协调度.xlsx]Sheet1!$I$7</c:f>
              <c:strCache>
                <c:ptCount val="1"/>
                <c:pt idx="0">
                  <c:v>知识产权创造潜力与知识产权运用需求</c:v>
                </c:pt>
              </c:strCache>
            </c:strRef>
          </c:tx>
          <c:spPr>
            <a:solidFill>
              <a:schemeClr val="accent6"/>
            </a:solidFill>
            <a:ln>
              <a:noFill/>
            </a:ln>
            <a:effectLst/>
          </c:spPr>
          <c:invertIfNegative val="0"/>
          <c:cat>
            <c:strRef>
              <c:f>[修改后的耦合协调度.xlsx]Sheet1!$J$1:$P$1</c:f>
              <c:strCache>
                <c:ptCount val="7"/>
                <c:pt idx="0">
                  <c:v>宁波</c:v>
                </c:pt>
                <c:pt idx="1">
                  <c:v>杭州</c:v>
                </c:pt>
                <c:pt idx="2">
                  <c:v>嘉兴</c:v>
                </c:pt>
                <c:pt idx="3">
                  <c:v>上海</c:v>
                </c:pt>
                <c:pt idx="4">
                  <c:v>南京</c:v>
                </c:pt>
                <c:pt idx="5">
                  <c:v>苏州</c:v>
                </c:pt>
                <c:pt idx="6">
                  <c:v>无锡</c:v>
                </c:pt>
              </c:strCache>
            </c:strRef>
          </c:cat>
          <c:val>
            <c:numRef>
              <c:f>[修改后的耦合协调度.xlsx]Sheet1!$J$7:$P$7</c:f>
              <c:numCache>
                <c:formatCode>0.0000_ </c:formatCode>
                <c:ptCount val="7"/>
                <c:pt idx="0">
                  <c:v>6.8821962337614298E-2</c:v>
                </c:pt>
                <c:pt idx="1">
                  <c:v>0.12424974849069099</c:v>
                </c:pt>
                <c:pt idx="2">
                  <c:v>1.2908717984370099E-2</c:v>
                </c:pt>
                <c:pt idx="3">
                  <c:v>0.45080613349864801</c:v>
                </c:pt>
                <c:pt idx="4">
                  <c:v>0.16431124428961</c:v>
                </c:pt>
                <c:pt idx="5">
                  <c:v>0.19975904234852501</c:v>
                </c:pt>
                <c:pt idx="6">
                  <c:v>7.8128099938498494E-2</c:v>
                </c:pt>
              </c:numCache>
            </c:numRef>
          </c:val>
          <c:extLst>
            <c:ext xmlns:c16="http://schemas.microsoft.com/office/drawing/2014/chart" uri="{C3380CC4-5D6E-409C-BE32-E72D297353CC}">
              <c16:uniqueId val="{00000005-2916-4CDD-93F2-30EB3A794532}"/>
            </c:ext>
          </c:extLst>
        </c:ser>
        <c:dLbls>
          <c:showLegendKey val="0"/>
          <c:showVal val="0"/>
          <c:showCatName val="0"/>
          <c:showSerName val="0"/>
          <c:showPercent val="0"/>
          <c:showBubbleSize val="0"/>
        </c:dLbls>
        <c:gapWidth val="219"/>
        <c:overlap val="-27"/>
        <c:axId val="340394752"/>
        <c:axId val="340396672"/>
      </c:barChart>
      <c:catAx>
        <c:axId val="34039475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prstDash val="solid"/>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40396672"/>
        <c:crosses val="autoZero"/>
        <c:auto val="1"/>
        <c:lblAlgn val="ctr"/>
        <c:lblOffset val="100"/>
        <c:noMultiLvlLbl val="0"/>
      </c:catAx>
      <c:valAx>
        <c:axId val="340396672"/>
        <c:scaling>
          <c:orientation val="minMax"/>
        </c:scaling>
        <c:delete val="0"/>
        <c:axPos val="l"/>
        <c:majorGridlines>
          <c:spPr>
            <a:ln w="9525" cap="flat" cmpd="sng" algn="ctr">
              <a:solidFill>
                <a:schemeClr val="tx1">
                  <a:lumMod val="15000"/>
                  <a:lumOff val="85000"/>
                </a:schemeClr>
              </a:solidFill>
              <a:prstDash val="solid"/>
              <a:round/>
            </a:ln>
            <a:effectLst/>
          </c:spPr>
        </c:majorGridlines>
        <c:numFmt formatCode="0.0000_ " sourceLinked="1"/>
        <c:majorTickMark val="none"/>
        <c:minorTickMark val="none"/>
        <c:tickLblPos val="nextTo"/>
        <c:spPr>
          <a:noFill/>
          <a:ln w="6350" cap="flat" cmpd="sng" algn="ctr">
            <a:noFill/>
            <a:prstDash val="solid"/>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40394752"/>
        <c:crosses val="autoZero"/>
        <c:crossBetween val="between"/>
      </c:valAx>
      <c:spPr>
        <a:noFill/>
        <a:ln>
          <a:noFill/>
        </a:ln>
        <a:effectLst/>
      </c:spPr>
    </c:plotArea>
    <c:legend>
      <c:legendPos val="b"/>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Sheet1!$A$2</c:f>
              <c:strCache>
                <c:ptCount val="1"/>
                <c:pt idx="0">
                  <c:v>知识产权创造潜力</c:v>
                </c:pt>
              </c:strCache>
            </c:strRef>
          </c:tx>
          <c:spPr>
            <a:solidFill>
              <a:schemeClr val="accent1"/>
            </a:solidFill>
            <a:ln>
              <a:noFill/>
            </a:ln>
            <a:effectLst/>
          </c:spPr>
          <c:invertIfNegative val="0"/>
          <c:cat>
            <c:strRef>
              <c:f>Sheet1!$B$1:$H$1</c:f>
              <c:strCache>
                <c:ptCount val="7"/>
                <c:pt idx="0">
                  <c:v>宁波</c:v>
                </c:pt>
                <c:pt idx="1">
                  <c:v>杭州</c:v>
                </c:pt>
                <c:pt idx="2">
                  <c:v>嘉兴</c:v>
                </c:pt>
                <c:pt idx="3">
                  <c:v>上海</c:v>
                </c:pt>
                <c:pt idx="4">
                  <c:v>南京</c:v>
                </c:pt>
                <c:pt idx="5">
                  <c:v>苏州</c:v>
                </c:pt>
                <c:pt idx="6">
                  <c:v>无锡</c:v>
                </c:pt>
              </c:strCache>
            </c:strRef>
          </c:cat>
          <c:val>
            <c:numRef>
              <c:f>Sheet1!$B$2:$H$2</c:f>
              <c:numCache>
                <c:formatCode>General</c:formatCode>
                <c:ptCount val="7"/>
                <c:pt idx="0">
                  <c:v>0.1295</c:v>
                </c:pt>
                <c:pt idx="1">
                  <c:v>0.41499999999999998</c:v>
                </c:pt>
                <c:pt idx="2">
                  <c:v>1.61E-2</c:v>
                </c:pt>
                <c:pt idx="3">
                  <c:v>0.92020000000000002</c:v>
                </c:pt>
                <c:pt idx="4">
                  <c:v>0.66910000000000003</c:v>
                </c:pt>
                <c:pt idx="5">
                  <c:v>0.28899999999999998</c:v>
                </c:pt>
                <c:pt idx="6">
                  <c:v>0.15260000000000001</c:v>
                </c:pt>
              </c:numCache>
            </c:numRef>
          </c:val>
          <c:extLst>
            <c:ext xmlns:c16="http://schemas.microsoft.com/office/drawing/2014/chart" uri="{C3380CC4-5D6E-409C-BE32-E72D297353CC}">
              <c16:uniqueId val="{00000000-B7D8-4C3B-B42C-4E007D4FB627}"/>
            </c:ext>
          </c:extLst>
        </c:ser>
        <c:ser>
          <c:idx val="1"/>
          <c:order val="1"/>
          <c:tx>
            <c:strRef>
              <c:f>Sheet1!$A$3</c:f>
              <c:strCache>
                <c:ptCount val="1"/>
                <c:pt idx="0">
                  <c:v>知识产权创造能力</c:v>
                </c:pt>
              </c:strCache>
            </c:strRef>
          </c:tx>
          <c:spPr>
            <a:solidFill>
              <a:schemeClr val="accent2"/>
            </a:solidFill>
            <a:ln>
              <a:noFill/>
            </a:ln>
            <a:effectLst/>
          </c:spPr>
          <c:invertIfNegative val="0"/>
          <c:cat>
            <c:strRef>
              <c:f>Sheet1!$B$1:$H$1</c:f>
              <c:strCache>
                <c:ptCount val="7"/>
                <c:pt idx="0">
                  <c:v>宁波</c:v>
                </c:pt>
                <c:pt idx="1">
                  <c:v>杭州</c:v>
                </c:pt>
                <c:pt idx="2">
                  <c:v>嘉兴</c:v>
                </c:pt>
                <c:pt idx="3">
                  <c:v>上海</c:v>
                </c:pt>
                <c:pt idx="4">
                  <c:v>南京</c:v>
                </c:pt>
                <c:pt idx="5">
                  <c:v>苏州</c:v>
                </c:pt>
                <c:pt idx="6">
                  <c:v>无锡</c:v>
                </c:pt>
              </c:strCache>
            </c:strRef>
          </c:cat>
          <c:val>
            <c:numRef>
              <c:f>Sheet1!$B$3:$H$3</c:f>
              <c:numCache>
                <c:formatCode>General</c:formatCode>
                <c:ptCount val="7"/>
                <c:pt idx="0">
                  <c:v>0.33960000000000001</c:v>
                </c:pt>
                <c:pt idx="1">
                  <c:v>0.60760000000000003</c:v>
                </c:pt>
                <c:pt idx="2">
                  <c:v>0.1208</c:v>
                </c:pt>
                <c:pt idx="3">
                  <c:v>0.69089999999999996</c:v>
                </c:pt>
                <c:pt idx="4">
                  <c:v>0.3921</c:v>
                </c:pt>
                <c:pt idx="5">
                  <c:v>0.49170000000000003</c:v>
                </c:pt>
                <c:pt idx="6">
                  <c:v>0.33550000000000002</c:v>
                </c:pt>
              </c:numCache>
            </c:numRef>
          </c:val>
          <c:extLst>
            <c:ext xmlns:c16="http://schemas.microsoft.com/office/drawing/2014/chart" uri="{C3380CC4-5D6E-409C-BE32-E72D297353CC}">
              <c16:uniqueId val="{00000001-B7D8-4C3B-B42C-4E007D4FB627}"/>
            </c:ext>
          </c:extLst>
        </c:ser>
        <c:ser>
          <c:idx val="2"/>
          <c:order val="2"/>
          <c:tx>
            <c:strRef>
              <c:f>Sheet1!$A$4</c:f>
              <c:strCache>
                <c:ptCount val="1"/>
                <c:pt idx="0">
                  <c:v>知识产权运用能力</c:v>
                </c:pt>
              </c:strCache>
            </c:strRef>
          </c:tx>
          <c:spPr>
            <a:solidFill>
              <a:schemeClr val="accent3"/>
            </a:solidFill>
            <a:ln>
              <a:noFill/>
            </a:ln>
            <a:effectLst/>
          </c:spPr>
          <c:invertIfNegative val="0"/>
          <c:cat>
            <c:strRef>
              <c:f>Sheet1!$B$1:$H$1</c:f>
              <c:strCache>
                <c:ptCount val="7"/>
                <c:pt idx="0">
                  <c:v>宁波</c:v>
                </c:pt>
                <c:pt idx="1">
                  <c:v>杭州</c:v>
                </c:pt>
                <c:pt idx="2">
                  <c:v>嘉兴</c:v>
                </c:pt>
                <c:pt idx="3">
                  <c:v>上海</c:v>
                </c:pt>
                <c:pt idx="4">
                  <c:v>南京</c:v>
                </c:pt>
                <c:pt idx="5">
                  <c:v>苏州</c:v>
                </c:pt>
                <c:pt idx="6">
                  <c:v>无锡</c:v>
                </c:pt>
              </c:strCache>
            </c:strRef>
          </c:cat>
          <c:val>
            <c:numRef>
              <c:f>Sheet1!$B$4:$H$4</c:f>
              <c:numCache>
                <c:formatCode>General</c:formatCode>
                <c:ptCount val="7"/>
                <c:pt idx="0">
                  <c:v>0.31909999999999999</c:v>
                </c:pt>
                <c:pt idx="1">
                  <c:v>0.57620000000000005</c:v>
                </c:pt>
                <c:pt idx="2">
                  <c:v>0.2487</c:v>
                </c:pt>
                <c:pt idx="3">
                  <c:v>0.90600000000000003</c:v>
                </c:pt>
                <c:pt idx="4">
                  <c:v>0.34350000000000003</c:v>
                </c:pt>
                <c:pt idx="5">
                  <c:v>0.57630000000000003</c:v>
                </c:pt>
                <c:pt idx="6">
                  <c:v>0.38769999999999999</c:v>
                </c:pt>
              </c:numCache>
            </c:numRef>
          </c:val>
          <c:extLst>
            <c:ext xmlns:c16="http://schemas.microsoft.com/office/drawing/2014/chart" uri="{C3380CC4-5D6E-409C-BE32-E72D297353CC}">
              <c16:uniqueId val="{00000002-B7D8-4C3B-B42C-4E007D4FB627}"/>
            </c:ext>
          </c:extLst>
        </c:ser>
        <c:ser>
          <c:idx val="3"/>
          <c:order val="3"/>
          <c:tx>
            <c:strRef>
              <c:f>Sheet1!$A$5</c:f>
              <c:strCache>
                <c:ptCount val="1"/>
                <c:pt idx="0">
                  <c:v>知识产权运用需求</c:v>
                </c:pt>
              </c:strCache>
            </c:strRef>
          </c:tx>
          <c:spPr>
            <a:solidFill>
              <a:schemeClr val="accent4"/>
            </a:solidFill>
            <a:ln>
              <a:noFill/>
            </a:ln>
            <a:effectLst/>
          </c:spPr>
          <c:invertIfNegative val="0"/>
          <c:cat>
            <c:strRef>
              <c:f>Sheet1!$B$1:$H$1</c:f>
              <c:strCache>
                <c:ptCount val="7"/>
                <c:pt idx="0">
                  <c:v>宁波</c:v>
                </c:pt>
                <c:pt idx="1">
                  <c:v>杭州</c:v>
                </c:pt>
                <c:pt idx="2">
                  <c:v>嘉兴</c:v>
                </c:pt>
                <c:pt idx="3">
                  <c:v>上海</c:v>
                </c:pt>
                <c:pt idx="4">
                  <c:v>南京</c:v>
                </c:pt>
                <c:pt idx="5">
                  <c:v>苏州</c:v>
                </c:pt>
                <c:pt idx="6">
                  <c:v>无锡</c:v>
                </c:pt>
              </c:strCache>
            </c:strRef>
          </c:cat>
          <c:val>
            <c:numRef>
              <c:f>Sheet1!$B$5:$H$5</c:f>
              <c:numCache>
                <c:formatCode>General</c:formatCode>
                <c:ptCount val="7"/>
                <c:pt idx="0">
                  <c:v>0.14630000000000001</c:v>
                </c:pt>
                <c:pt idx="1">
                  <c:v>0.14879999999999999</c:v>
                </c:pt>
                <c:pt idx="2">
                  <c:v>4.1399999999999999E-2</c:v>
                </c:pt>
                <c:pt idx="3">
                  <c:v>0.88339999999999996</c:v>
                </c:pt>
                <c:pt idx="4">
                  <c:v>0.16139999999999999</c:v>
                </c:pt>
                <c:pt idx="5">
                  <c:v>0.55230000000000001</c:v>
                </c:pt>
                <c:pt idx="6">
                  <c:v>0.16</c:v>
                </c:pt>
              </c:numCache>
            </c:numRef>
          </c:val>
          <c:extLst>
            <c:ext xmlns:c16="http://schemas.microsoft.com/office/drawing/2014/chart" uri="{C3380CC4-5D6E-409C-BE32-E72D297353CC}">
              <c16:uniqueId val="{00000003-B7D8-4C3B-B42C-4E007D4FB627}"/>
            </c:ext>
          </c:extLst>
        </c:ser>
        <c:ser>
          <c:idx val="4"/>
          <c:order val="4"/>
          <c:tx>
            <c:strRef>
              <c:f>Sheet1!$A$6</c:f>
              <c:strCache>
                <c:ptCount val="1"/>
                <c:pt idx="0">
                  <c:v>知识产权保护管理</c:v>
                </c:pt>
              </c:strCache>
            </c:strRef>
          </c:tx>
          <c:spPr>
            <a:solidFill>
              <a:schemeClr val="accent5"/>
            </a:solidFill>
            <a:ln>
              <a:noFill/>
            </a:ln>
            <a:effectLst/>
          </c:spPr>
          <c:invertIfNegative val="0"/>
          <c:cat>
            <c:strRef>
              <c:f>Sheet1!$B$1:$H$1</c:f>
              <c:strCache>
                <c:ptCount val="7"/>
                <c:pt idx="0">
                  <c:v>宁波</c:v>
                </c:pt>
                <c:pt idx="1">
                  <c:v>杭州</c:v>
                </c:pt>
                <c:pt idx="2">
                  <c:v>嘉兴</c:v>
                </c:pt>
                <c:pt idx="3">
                  <c:v>上海</c:v>
                </c:pt>
                <c:pt idx="4">
                  <c:v>南京</c:v>
                </c:pt>
                <c:pt idx="5">
                  <c:v>苏州</c:v>
                </c:pt>
                <c:pt idx="6">
                  <c:v>无锡</c:v>
                </c:pt>
              </c:strCache>
            </c:strRef>
          </c:cat>
          <c:val>
            <c:numRef>
              <c:f>Sheet1!$B$6:$H$6</c:f>
              <c:numCache>
                <c:formatCode>General</c:formatCode>
                <c:ptCount val="7"/>
                <c:pt idx="0">
                  <c:v>0.375</c:v>
                </c:pt>
                <c:pt idx="1">
                  <c:v>0.47499999999999998</c:v>
                </c:pt>
                <c:pt idx="2">
                  <c:v>0.2848</c:v>
                </c:pt>
                <c:pt idx="3">
                  <c:v>0.62170000000000003</c:v>
                </c:pt>
                <c:pt idx="4">
                  <c:v>0.32379999999999998</c:v>
                </c:pt>
                <c:pt idx="5">
                  <c:v>0.38169999999999998</c:v>
                </c:pt>
                <c:pt idx="6">
                  <c:v>0.2165</c:v>
                </c:pt>
              </c:numCache>
            </c:numRef>
          </c:val>
          <c:extLst>
            <c:ext xmlns:c16="http://schemas.microsoft.com/office/drawing/2014/chart" uri="{C3380CC4-5D6E-409C-BE32-E72D297353CC}">
              <c16:uniqueId val="{00000004-B7D8-4C3B-B42C-4E007D4FB627}"/>
            </c:ext>
          </c:extLst>
        </c:ser>
        <c:ser>
          <c:idx val="5"/>
          <c:order val="5"/>
          <c:tx>
            <c:strRef>
              <c:f>Sheet1!$A$7</c:f>
              <c:strCache>
                <c:ptCount val="1"/>
                <c:pt idx="0">
                  <c:v>知识产权布局质量</c:v>
                </c:pt>
              </c:strCache>
            </c:strRef>
          </c:tx>
          <c:spPr>
            <a:solidFill>
              <a:schemeClr val="accent6"/>
            </a:solidFill>
            <a:ln>
              <a:noFill/>
            </a:ln>
            <a:effectLst/>
          </c:spPr>
          <c:invertIfNegative val="0"/>
          <c:cat>
            <c:strRef>
              <c:f>Sheet1!$B$1:$H$1</c:f>
              <c:strCache>
                <c:ptCount val="7"/>
                <c:pt idx="0">
                  <c:v>宁波</c:v>
                </c:pt>
                <c:pt idx="1">
                  <c:v>杭州</c:v>
                </c:pt>
                <c:pt idx="2">
                  <c:v>嘉兴</c:v>
                </c:pt>
                <c:pt idx="3">
                  <c:v>上海</c:v>
                </c:pt>
                <c:pt idx="4">
                  <c:v>南京</c:v>
                </c:pt>
                <c:pt idx="5">
                  <c:v>苏州</c:v>
                </c:pt>
                <c:pt idx="6">
                  <c:v>无锡</c:v>
                </c:pt>
              </c:strCache>
            </c:strRef>
          </c:cat>
          <c:val>
            <c:numRef>
              <c:f>Sheet1!$B$7:$H$7</c:f>
              <c:numCache>
                <c:formatCode>General</c:formatCode>
                <c:ptCount val="7"/>
                <c:pt idx="0">
                  <c:v>0.21490000000000001</c:v>
                </c:pt>
                <c:pt idx="1">
                  <c:v>0.42349999999999999</c:v>
                </c:pt>
                <c:pt idx="2">
                  <c:v>8.4000000000000005E-2</c:v>
                </c:pt>
                <c:pt idx="3">
                  <c:v>0.84030000000000005</c:v>
                </c:pt>
                <c:pt idx="4">
                  <c:v>0.46010000000000001</c:v>
                </c:pt>
                <c:pt idx="5">
                  <c:v>0.41149999999999998</c:v>
                </c:pt>
                <c:pt idx="6">
                  <c:v>0.21820000000000001</c:v>
                </c:pt>
              </c:numCache>
            </c:numRef>
          </c:val>
          <c:extLst>
            <c:ext xmlns:c16="http://schemas.microsoft.com/office/drawing/2014/chart" uri="{C3380CC4-5D6E-409C-BE32-E72D297353CC}">
              <c16:uniqueId val="{00000005-B7D8-4C3B-B42C-4E007D4FB627}"/>
            </c:ext>
          </c:extLst>
        </c:ser>
        <c:dLbls>
          <c:showLegendKey val="0"/>
          <c:showVal val="0"/>
          <c:showCatName val="0"/>
          <c:showSerName val="0"/>
          <c:showPercent val="0"/>
          <c:showBubbleSize val="0"/>
        </c:dLbls>
        <c:gapWidth val="219"/>
        <c:overlap val="-27"/>
        <c:axId val="462385040"/>
        <c:axId val="462385696"/>
      </c:barChart>
      <c:catAx>
        <c:axId val="462385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62385696"/>
        <c:crosses val="autoZero"/>
        <c:auto val="1"/>
        <c:lblAlgn val="ctr"/>
        <c:lblOffset val="100"/>
        <c:noMultiLvlLbl val="0"/>
      </c:catAx>
      <c:valAx>
        <c:axId val="462385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623850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a:noFill/>
    </a:ln>
    <a:effectLst/>
  </c:spPr>
  <c:txPr>
    <a:bodyPr/>
    <a:lstStyle/>
    <a:p>
      <a:pPr>
        <a:defRPr lang="zh-CN"/>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日本</c:v>
                </c:pt>
              </c:strCache>
            </c:strRef>
          </c:tx>
          <c:spPr>
            <a:solidFill>
              <a:schemeClr val="accent1"/>
            </a:solidFill>
            <a:ln>
              <a:noFill/>
            </a:ln>
            <a:effectLst/>
          </c:spPr>
          <c:invertIfNegative val="0"/>
          <c:cat>
            <c:strRef>
              <c:f>Sheet1!$A$2:$A$11</c:f>
              <c:strCache>
                <c:ptCount val="10"/>
                <c:pt idx="0">
                  <c:v>0-10</c:v>
                </c:pt>
                <c:pt idx="1">
                  <c:v>10-20</c:v>
                </c:pt>
                <c:pt idx="2">
                  <c:v>20-30</c:v>
                </c:pt>
                <c:pt idx="3">
                  <c:v>30-40</c:v>
                </c:pt>
                <c:pt idx="4">
                  <c:v>40-50</c:v>
                </c:pt>
                <c:pt idx="5">
                  <c:v>50-60</c:v>
                </c:pt>
                <c:pt idx="6">
                  <c:v>60-70</c:v>
                </c:pt>
                <c:pt idx="7">
                  <c:v>70-80</c:v>
                </c:pt>
                <c:pt idx="8">
                  <c:v>80-90</c:v>
                </c:pt>
                <c:pt idx="9">
                  <c:v>90-100</c:v>
                </c:pt>
              </c:strCache>
            </c:strRef>
          </c:cat>
          <c:val>
            <c:numRef>
              <c:f>Sheet1!$B$2:$B$11</c:f>
              <c:numCache>
                <c:formatCode>General</c:formatCode>
                <c:ptCount val="10"/>
                <c:pt idx="0">
                  <c:v>2028</c:v>
                </c:pt>
                <c:pt idx="1">
                  <c:v>3958</c:v>
                </c:pt>
                <c:pt idx="2">
                  <c:v>3420</c:v>
                </c:pt>
                <c:pt idx="3">
                  <c:v>2596</c:v>
                </c:pt>
                <c:pt idx="4">
                  <c:v>787</c:v>
                </c:pt>
                <c:pt idx="5">
                  <c:v>318</c:v>
                </c:pt>
                <c:pt idx="6">
                  <c:v>123</c:v>
                </c:pt>
                <c:pt idx="7">
                  <c:v>65</c:v>
                </c:pt>
                <c:pt idx="8">
                  <c:v>14</c:v>
                </c:pt>
                <c:pt idx="9">
                  <c:v>2</c:v>
                </c:pt>
              </c:numCache>
            </c:numRef>
          </c:val>
          <c:extLst>
            <c:ext xmlns:c16="http://schemas.microsoft.com/office/drawing/2014/chart" uri="{C3380CC4-5D6E-409C-BE32-E72D297353CC}">
              <c16:uniqueId val="{00000000-C25F-4C5C-95F3-E01BB1C32383}"/>
            </c:ext>
          </c:extLst>
        </c:ser>
        <c:ser>
          <c:idx val="1"/>
          <c:order val="1"/>
          <c:tx>
            <c:strRef>
              <c:f>Sheet1!$C$1</c:f>
              <c:strCache>
                <c:ptCount val="1"/>
                <c:pt idx="0">
                  <c:v>中国</c:v>
                </c:pt>
              </c:strCache>
            </c:strRef>
          </c:tx>
          <c:spPr>
            <a:solidFill>
              <a:schemeClr val="accent2"/>
            </a:solidFill>
            <a:ln>
              <a:noFill/>
            </a:ln>
            <a:effectLst/>
          </c:spPr>
          <c:invertIfNegative val="0"/>
          <c:cat>
            <c:strRef>
              <c:f>Sheet1!$A$2:$A$11</c:f>
              <c:strCache>
                <c:ptCount val="10"/>
                <c:pt idx="0">
                  <c:v>0-10</c:v>
                </c:pt>
                <c:pt idx="1">
                  <c:v>10-20</c:v>
                </c:pt>
                <c:pt idx="2">
                  <c:v>20-30</c:v>
                </c:pt>
                <c:pt idx="3">
                  <c:v>30-40</c:v>
                </c:pt>
                <c:pt idx="4">
                  <c:v>40-50</c:v>
                </c:pt>
                <c:pt idx="5">
                  <c:v>50-60</c:v>
                </c:pt>
                <c:pt idx="6">
                  <c:v>60-70</c:v>
                </c:pt>
                <c:pt idx="7">
                  <c:v>70-80</c:v>
                </c:pt>
                <c:pt idx="8">
                  <c:v>80-90</c:v>
                </c:pt>
                <c:pt idx="9">
                  <c:v>90-100</c:v>
                </c:pt>
              </c:strCache>
            </c:strRef>
          </c:cat>
          <c:val>
            <c:numRef>
              <c:f>Sheet1!$C$2:$C$11</c:f>
              <c:numCache>
                <c:formatCode>General</c:formatCode>
                <c:ptCount val="10"/>
                <c:pt idx="0">
                  <c:v>12148</c:v>
                </c:pt>
                <c:pt idx="1">
                  <c:v>2190</c:v>
                </c:pt>
                <c:pt idx="2">
                  <c:v>1291</c:v>
                </c:pt>
                <c:pt idx="3">
                  <c:v>761</c:v>
                </c:pt>
                <c:pt idx="4">
                  <c:v>538</c:v>
                </c:pt>
                <c:pt idx="5">
                  <c:v>288</c:v>
                </c:pt>
                <c:pt idx="6">
                  <c:v>268</c:v>
                </c:pt>
                <c:pt idx="7">
                  <c:v>157</c:v>
                </c:pt>
                <c:pt idx="8">
                  <c:v>60</c:v>
                </c:pt>
                <c:pt idx="9">
                  <c:v>23</c:v>
                </c:pt>
              </c:numCache>
            </c:numRef>
          </c:val>
          <c:extLst>
            <c:ext xmlns:c16="http://schemas.microsoft.com/office/drawing/2014/chart" uri="{C3380CC4-5D6E-409C-BE32-E72D297353CC}">
              <c16:uniqueId val="{00000001-C25F-4C5C-95F3-E01BB1C32383}"/>
            </c:ext>
          </c:extLst>
        </c:ser>
        <c:ser>
          <c:idx val="2"/>
          <c:order val="2"/>
          <c:tx>
            <c:strRef>
              <c:f>Sheet1!$D$1</c:f>
              <c:strCache>
                <c:ptCount val="1"/>
                <c:pt idx="0">
                  <c:v>美国</c:v>
                </c:pt>
              </c:strCache>
            </c:strRef>
          </c:tx>
          <c:spPr>
            <a:solidFill>
              <a:srgbClr val="00B050"/>
            </a:solidFill>
            <a:ln>
              <a:noFill/>
            </a:ln>
            <a:effectLst/>
          </c:spPr>
          <c:invertIfNegative val="0"/>
          <c:cat>
            <c:strRef>
              <c:f>Sheet1!$A$2:$A$11</c:f>
              <c:strCache>
                <c:ptCount val="10"/>
                <c:pt idx="0">
                  <c:v>0-10</c:v>
                </c:pt>
                <c:pt idx="1">
                  <c:v>10-20</c:v>
                </c:pt>
                <c:pt idx="2">
                  <c:v>20-30</c:v>
                </c:pt>
                <c:pt idx="3">
                  <c:v>30-40</c:v>
                </c:pt>
                <c:pt idx="4">
                  <c:v>40-50</c:v>
                </c:pt>
                <c:pt idx="5">
                  <c:v>50-60</c:v>
                </c:pt>
                <c:pt idx="6">
                  <c:v>60-70</c:v>
                </c:pt>
                <c:pt idx="7">
                  <c:v>70-80</c:v>
                </c:pt>
                <c:pt idx="8">
                  <c:v>80-90</c:v>
                </c:pt>
                <c:pt idx="9">
                  <c:v>90-100</c:v>
                </c:pt>
              </c:strCache>
            </c:strRef>
          </c:cat>
          <c:val>
            <c:numRef>
              <c:f>Sheet1!$D$2:$D$11</c:f>
              <c:numCache>
                <c:formatCode>General</c:formatCode>
                <c:ptCount val="10"/>
                <c:pt idx="0">
                  <c:v>1263</c:v>
                </c:pt>
                <c:pt idx="1">
                  <c:v>1627</c:v>
                </c:pt>
                <c:pt idx="2">
                  <c:v>1272</c:v>
                </c:pt>
                <c:pt idx="3">
                  <c:v>1030</c:v>
                </c:pt>
                <c:pt idx="4">
                  <c:v>1180</c:v>
                </c:pt>
                <c:pt idx="5">
                  <c:v>1209</c:v>
                </c:pt>
                <c:pt idx="6">
                  <c:v>1001</c:v>
                </c:pt>
                <c:pt idx="7">
                  <c:v>852</c:v>
                </c:pt>
                <c:pt idx="8">
                  <c:v>517</c:v>
                </c:pt>
                <c:pt idx="9">
                  <c:v>414</c:v>
                </c:pt>
              </c:numCache>
            </c:numRef>
          </c:val>
          <c:extLst>
            <c:ext xmlns:c16="http://schemas.microsoft.com/office/drawing/2014/chart" uri="{C3380CC4-5D6E-409C-BE32-E72D297353CC}">
              <c16:uniqueId val="{00000002-C25F-4C5C-95F3-E01BB1C32383}"/>
            </c:ext>
          </c:extLst>
        </c:ser>
        <c:ser>
          <c:idx val="3"/>
          <c:order val="3"/>
          <c:tx>
            <c:strRef>
              <c:f>Sheet1!$E$1</c:f>
              <c:strCache>
                <c:ptCount val="1"/>
                <c:pt idx="0">
                  <c:v>德国</c:v>
                </c:pt>
              </c:strCache>
            </c:strRef>
          </c:tx>
          <c:spPr>
            <a:solidFill>
              <a:srgbClr val="7030A0"/>
            </a:solidFill>
            <a:ln>
              <a:noFill/>
            </a:ln>
            <a:effectLst/>
          </c:spPr>
          <c:invertIfNegative val="0"/>
          <c:cat>
            <c:strRef>
              <c:f>Sheet1!$A$2:$A$11</c:f>
              <c:strCache>
                <c:ptCount val="10"/>
                <c:pt idx="0">
                  <c:v>0-10</c:v>
                </c:pt>
                <c:pt idx="1">
                  <c:v>10-20</c:v>
                </c:pt>
                <c:pt idx="2">
                  <c:v>20-30</c:v>
                </c:pt>
                <c:pt idx="3">
                  <c:v>30-40</c:v>
                </c:pt>
                <c:pt idx="4">
                  <c:v>40-50</c:v>
                </c:pt>
                <c:pt idx="5">
                  <c:v>50-60</c:v>
                </c:pt>
                <c:pt idx="6">
                  <c:v>60-70</c:v>
                </c:pt>
                <c:pt idx="7">
                  <c:v>70-80</c:v>
                </c:pt>
                <c:pt idx="8">
                  <c:v>80-90</c:v>
                </c:pt>
                <c:pt idx="9">
                  <c:v>90-100</c:v>
                </c:pt>
              </c:strCache>
            </c:strRef>
          </c:cat>
          <c:val>
            <c:numRef>
              <c:f>Sheet1!$E$2:$E$11</c:f>
              <c:numCache>
                <c:formatCode>General</c:formatCode>
                <c:ptCount val="10"/>
                <c:pt idx="0">
                  <c:v>1549</c:v>
                </c:pt>
                <c:pt idx="1">
                  <c:v>1978</c:v>
                </c:pt>
                <c:pt idx="2">
                  <c:v>1167</c:v>
                </c:pt>
                <c:pt idx="3">
                  <c:v>610</c:v>
                </c:pt>
                <c:pt idx="4">
                  <c:v>322</c:v>
                </c:pt>
                <c:pt idx="5">
                  <c:v>158</c:v>
                </c:pt>
                <c:pt idx="6">
                  <c:v>102</c:v>
                </c:pt>
                <c:pt idx="7">
                  <c:v>66</c:v>
                </c:pt>
                <c:pt idx="8">
                  <c:v>46</c:v>
                </c:pt>
                <c:pt idx="9">
                  <c:v>37</c:v>
                </c:pt>
              </c:numCache>
            </c:numRef>
          </c:val>
          <c:extLst>
            <c:ext xmlns:c16="http://schemas.microsoft.com/office/drawing/2014/chart" uri="{C3380CC4-5D6E-409C-BE32-E72D297353CC}">
              <c16:uniqueId val="{00000003-C25F-4C5C-95F3-E01BB1C32383}"/>
            </c:ext>
          </c:extLst>
        </c:ser>
        <c:dLbls>
          <c:showLegendKey val="0"/>
          <c:showVal val="0"/>
          <c:showCatName val="0"/>
          <c:showSerName val="0"/>
          <c:showPercent val="0"/>
          <c:showBubbleSize val="0"/>
        </c:dLbls>
        <c:gapWidth val="150"/>
        <c:overlap val="100"/>
        <c:axId val="-1586658096"/>
        <c:axId val="-1586661904"/>
      </c:barChart>
      <c:catAx>
        <c:axId val="-15866580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586661904"/>
        <c:crosses val="autoZero"/>
        <c:auto val="1"/>
        <c:lblAlgn val="ctr"/>
        <c:lblOffset val="100"/>
        <c:noMultiLvlLbl val="0"/>
      </c:catAx>
      <c:valAx>
        <c:axId val="-15866619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5866580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bg1"/>
    </a:solidFill>
    <a:ln>
      <a:noFill/>
    </a:ln>
    <a:effectLst/>
  </c:spPr>
  <c:txPr>
    <a:bodyPr/>
    <a:lstStyle/>
    <a:p>
      <a:pPr>
        <a:defRPr lang="zh-CN"/>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pivotSource>
    <c:name>[宁波市注塑机分类.xls]Sheet1!数据透视表3</c:name>
    <c:fmtId val="-1"/>
  </c:pivotSource>
  <c:chart>
    <c:title>
      <c:tx>
        <c:rich>
          <a:bodyPr rot="0" spcFirstLastPara="1" vertOverflow="ellipsis" vert="horz" wrap="square" anchor="ctr" anchorCtr="1"/>
          <a:lstStyle/>
          <a:p>
            <a:pPr marL="0" algn="l" defTabSz="913765" rtl="0" eaLnBrk="1" latinLnBrk="0" hangingPunct="1">
              <a:defRPr lang="zh-CN" altLang="en-US" sz="1400" b="1" i="0" u="none" strike="noStrike" kern="1200" spc="0" baseline="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defRPr>
            </a:pPr>
            <a:r>
              <a:rPr lang="zh-CN" altLang="en-US" sz="1400" b="1" kern="1200"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宁波市注塑机专利县（市）区分布</a:t>
            </a:r>
          </a:p>
        </c:rich>
      </c:tx>
      <c:layout>
        <c:manualLayout>
          <c:xMode val="edge"/>
          <c:yMode val="edge"/>
          <c:x val="0.19620442529148885"/>
          <c:y val="9.9656186157755736E-3"/>
        </c:manualLayout>
      </c:layout>
      <c:overlay val="0"/>
      <c:spPr>
        <a:noFill/>
        <a:ln>
          <a:noFill/>
        </a:ln>
        <a:effectLst/>
      </c:spPr>
      <c:txPr>
        <a:bodyPr rot="0" spcFirstLastPara="1" vertOverflow="ellipsis" vert="horz" wrap="square" anchor="ctr" anchorCtr="1"/>
        <a:lstStyle/>
        <a:p>
          <a:pPr marL="0" algn="l" defTabSz="913765" rtl="0" eaLnBrk="1" latinLnBrk="0" hangingPunct="1">
            <a:defRPr lang="zh-CN" altLang="en-US" sz="1400" b="1" i="0" u="none" strike="noStrike" kern="1200" spc="0" baseline="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defRPr>
          </a:pPr>
          <a:endParaRPr lang="zh-CN"/>
        </a:p>
      </c:txPr>
    </c:title>
    <c:autoTitleDeleted val="0"/>
    <c:plotArea>
      <c:layout/>
      <c:barChart>
        <c:barDir val="col"/>
        <c:grouping val="clustered"/>
        <c:varyColors val="0"/>
        <c:ser>
          <c:idx val="0"/>
          <c:order val="0"/>
          <c:tx>
            <c:strRef>
              <c:f>Sheet1!$B$3:$B$4</c:f>
              <c:strCache>
                <c:ptCount val="1"/>
                <c:pt idx="0">
                  <c:v>汇总</c:v>
                </c:pt>
              </c:strCache>
            </c:strRef>
          </c:tx>
          <c:spPr>
            <a:solidFill>
              <a:schemeClr val="accent1"/>
            </a:solidFill>
            <a:ln>
              <a:noFill/>
            </a:ln>
            <a:effectLst/>
          </c:spPr>
          <c:invertIfNegative val="0"/>
          <c:cat>
            <c:strRef>
              <c:f>Sheet1!$A$5:$A$18</c:f>
              <c:strCache>
                <c:ptCount val="14"/>
                <c:pt idx="0">
                  <c:v>北仑区</c:v>
                </c:pt>
                <c:pt idx="1">
                  <c:v>慈溪市</c:v>
                </c:pt>
                <c:pt idx="2">
                  <c:v>奉化</c:v>
                </c:pt>
                <c:pt idx="3">
                  <c:v>奉化市</c:v>
                </c:pt>
                <c:pt idx="4">
                  <c:v>高新区</c:v>
                </c:pt>
                <c:pt idx="5">
                  <c:v>海曙区</c:v>
                </c:pt>
                <c:pt idx="6">
                  <c:v>杭州湾新区</c:v>
                </c:pt>
                <c:pt idx="7">
                  <c:v>江北区</c:v>
                </c:pt>
                <c:pt idx="8">
                  <c:v>江东区</c:v>
                </c:pt>
                <c:pt idx="9">
                  <c:v>宁海县</c:v>
                </c:pt>
                <c:pt idx="10">
                  <c:v>象山县</c:v>
                </c:pt>
                <c:pt idx="11">
                  <c:v>鄞州区</c:v>
                </c:pt>
                <c:pt idx="12">
                  <c:v>余姚市</c:v>
                </c:pt>
                <c:pt idx="13">
                  <c:v>镇海区</c:v>
                </c:pt>
              </c:strCache>
            </c:strRef>
          </c:cat>
          <c:val>
            <c:numRef>
              <c:f>Sheet1!$B$5:$B$18</c:f>
              <c:numCache>
                <c:formatCode>General</c:formatCode>
                <c:ptCount val="14"/>
                <c:pt idx="0">
                  <c:v>605</c:v>
                </c:pt>
                <c:pt idx="1">
                  <c:v>70</c:v>
                </c:pt>
                <c:pt idx="2">
                  <c:v>12</c:v>
                </c:pt>
                <c:pt idx="3">
                  <c:v>7</c:v>
                </c:pt>
                <c:pt idx="4">
                  <c:v>37</c:v>
                </c:pt>
                <c:pt idx="5">
                  <c:v>25</c:v>
                </c:pt>
                <c:pt idx="6">
                  <c:v>3</c:v>
                </c:pt>
                <c:pt idx="7">
                  <c:v>45</c:v>
                </c:pt>
                <c:pt idx="8">
                  <c:v>71</c:v>
                </c:pt>
                <c:pt idx="9">
                  <c:v>180</c:v>
                </c:pt>
                <c:pt idx="10">
                  <c:v>38</c:v>
                </c:pt>
                <c:pt idx="11">
                  <c:v>321</c:v>
                </c:pt>
                <c:pt idx="12">
                  <c:v>168</c:v>
                </c:pt>
                <c:pt idx="13">
                  <c:v>107</c:v>
                </c:pt>
              </c:numCache>
            </c:numRef>
          </c:val>
          <c:extLst>
            <c:ext xmlns:c16="http://schemas.microsoft.com/office/drawing/2014/chart" uri="{C3380CC4-5D6E-409C-BE32-E72D297353CC}">
              <c16:uniqueId val="{00000000-6C0B-4729-BD3D-79E5BE65704C}"/>
            </c:ext>
          </c:extLst>
        </c:ser>
        <c:dLbls>
          <c:showLegendKey val="0"/>
          <c:showVal val="0"/>
          <c:showCatName val="0"/>
          <c:showSerName val="0"/>
          <c:showPercent val="0"/>
          <c:showBubbleSize val="0"/>
        </c:dLbls>
        <c:gapWidth val="219"/>
        <c:overlap val="-27"/>
        <c:axId val="-1590697280"/>
        <c:axId val="-1590688032"/>
      </c:barChart>
      <c:catAx>
        <c:axId val="-1590697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590688032"/>
        <c:crosses val="autoZero"/>
        <c:auto val="1"/>
        <c:lblAlgn val="ctr"/>
        <c:lblOffset val="100"/>
        <c:noMultiLvlLbl val="0"/>
      </c:catAx>
      <c:valAx>
        <c:axId val="-15906880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590697280"/>
        <c:crosses val="autoZero"/>
        <c:crossBetween val="between"/>
      </c:valAx>
      <c:spPr>
        <a:noFill/>
        <a:ln>
          <a:noFill/>
        </a:ln>
        <a:effectLst/>
      </c:spPr>
    </c:plotArea>
    <c:plotVisOnly val="1"/>
    <c:dispBlanksAs val="gap"/>
    <c:showDLblsOverMax val="0"/>
  </c:chart>
  <c:spPr>
    <a:solidFill>
      <a:schemeClr val="bg1"/>
    </a:solidFill>
    <a:ln>
      <a:noFill/>
    </a:ln>
    <a:effectLst/>
  </c:spPr>
  <c:txPr>
    <a:bodyPr/>
    <a:lstStyle/>
    <a:p>
      <a:pPr>
        <a:defRPr lang="zh-CN"/>
      </a:pPr>
      <a:endParaRPr lang="zh-CN"/>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a:defRPr sz="1200"/>
            </a:lvl1pPr>
          </a:lstStyle>
          <a:p>
            <a:fld id="{B62FBF0B-AF7F-4CA7-B9CD-BE18AD3555EA}" type="datetimeFigureOut">
              <a:rPr lang="zh-CN" altLang="en-US" smtClean="0"/>
              <a:t>2018/5/4</a:t>
            </a:fld>
            <a:endParaRPr lang="zh-CN" altLang="en-US"/>
          </a:p>
        </p:txBody>
      </p:sp>
      <p:sp>
        <p:nvSpPr>
          <p:cNvPr id="4" name="页脚占位符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a:defRPr sz="1200"/>
            </a:lvl1pPr>
          </a:lstStyle>
          <a:p>
            <a:fld id="{A097F1FE-6108-417C-B67A-DA1BCC4432D6}"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CA357473-301C-4F69-A7FC-AE1DEF9F2CA1}" type="datetimeFigureOut">
              <a:rPr lang="zh-CN" altLang="en-US" smtClean="0"/>
              <a:t>2018/5/4</a:t>
            </a:fld>
            <a:endParaRPr lang="zh-CN" altLang="en-US"/>
          </a:p>
        </p:txBody>
      </p:sp>
      <p:sp>
        <p:nvSpPr>
          <p:cNvPr id="4" name="幻灯片图像占位符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A6F837B1-3942-4B36-A9A2-6AF914CEB0A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F837B1-3942-4B36-A9A2-6AF914CEB0A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kern="1200" dirty="0">
                <a:solidFill>
                  <a:schemeClr val="tx1"/>
                </a:solidFill>
                <a:effectLst/>
                <a:latin typeface="+mn-lt"/>
                <a:ea typeface="+mn-ea"/>
                <a:cs typeface="+mn-cs"/>
              </a:rPr>
              <a:t>第二类是政策评价类，主要对国内外及长三角区域主要城市知识产权政策体系、政策着力点、创新点等进行评价分析，并在比较分析中为宁波知识产权政策的调整和完善提供一定的理论指导和经验借鉴。如演示图所示，分别从知识产权创造、运用、保护、管理、服务五个环节，对长三角主要城市间的政策进行了总结对比，图中红色部分是研究得出的各城市的政策亮点。</a:t>
            </a:r>
            <a:endParaRPr lang="en-US" altLang="zh-CN" sz="16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A6F837B1-3942-4B36-A9A2-6AF914CEB0AE}"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0" dirty="0">
                <a:solidFill>
                  <a:srgbClr val="E36C09"/>
                </a:solidFill>
                <a:latin typeface="宋体" panose="02010600030101010101" pitchFamily="2" charset="-122"/>
                <a:ea typeface="宋体" panose="02010600030101010101" pitchFamily="2" charset="-122"/>
                <a:sym typeface="Arial" panose="020B0604020202020204" pitchFamily="34" charset="0"/>
              </a:rPr>
              <a:t>通过长三角区域主要城市政策体系的比较，以及计划单列市之间人才政策的对比，课题总结了宁波政策方面的短板：</a:t>
            </a:r>
            <a:endParaRPr lang="en-US" altLang="zh-CN" sz="1600" b="0" dirty="0">
              <a:solidFill>
                <a:srgbClr val="E36C09"/>
              </a:solidFill>
              <a:latin typeface="宋体" panose="02010600030101010101" pitchFamily="2" charset="-122"/>
              <a:ea typeface="宋体" panose="02010600030101010101" pitchFamily="2"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rgbClr val="E36C09"/>
                </a:solidFill>
                <a:latin typeface="宋体" panose="02010600030101010101" pitchFamily="2" charset="-122"/>
                <a:ea typeface="宋体" panose="02010600030101010101" pitchFamily="2" charset="-122"/>
                <a:sym typeface="Arial" panose="020B0604020202020204" pitchFamily="34" charset="0"/>
              </a:rPr>
              <a:t>1</a:t>
            </a:r>
            <a:r>
              <a:rPr lang="zh-CN" altLang="en-US" sz="1600" b="0" dirty="0">
                <a:solidFill>
                  <a:srgbClr val="E36C09"/>
                </a:solidFill>
                <a:latin typeface="宋体" panose="02010600030101010101" pitchFamily="2" charset="-122"/>
                <a:ea typeface="+mn-ea"/>
                <a:sym typeface="Arial" panose="020B0604020202020204" pitchFamily="34" charset="0"/>
              </a:rPr>
              <a:t>、支持海外知识产权布局和运营力度不足；</a:t>
            </a:r>
            <a:endParaRPr lang="en-US" altLang="zh-CN" sz="1600" b="0" dirty="0">
              <a:solidFill>
                <a:srgbClr val="E36C09"/>
              </a:solidFill>
              <a:latin typeface="宋体" panose="02010600030101010101" pitchFamily="2" charset="-122"/>
              <a:ea typeface="+mn-ea"/>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rgbClr val="E36C09"/>
                </a:solidFill>
                <a:latin typeface="宋体" panose="02010600030101010101" pitchFamily="2" charset="-122"/>
                <a:ea typeface="+mn-ea"/>
                <a:sym typeface="Arial" panose="020B0604020202020204" pitchFamily="34" charset="0"/>
              </a:rPr>
              <a:t>2</a:t>
            </a:r>
            <a:r>
              <a:rPr lang="zh-CN" altLang="en-US" sz="1600" b="0" dirty="0">
                <a:solidFill>
                  <a:srgbClr val="E36C09"/>
                </a:solidFill>
                <a:latin typeface="宋体" panose="02010600030101010101" pitchFamily="2" charset="-122"/>
                <a:ea typeface="+mn-ea"/>
                <a:sym typeface="Arial" panose="020B0604020202020204" pitchFamily="34" charset="0"/>
              </a:rPr>
              <a:t>、知识产权政策与科技、教育、人才、金融等政策协同性不强；</a:t>
            </a:r>
            <a:endParaRPr lang="en-US" altLang="zh-CN" sz="1600" b="0" dirty="0">
              <a:solidFill>
                <a:srgbClr val="E36C09"/>
              </a:solidFill>
              <a:latin typeface="宋体" panose="02010600030101010101" pitchFamily="2" charset="-122"/>
              <a:ea typeface="+mn-ea"/>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rgbClr val="E36C09"/>
                </a:solidFill>
                <a:latin typeface="宋体" panose="02010600030101010101" pitchFamily="2" charset="-122"/>
                <a:ea typeface="+mn-ea"/>
                <a:sym typeface="Arial" panose="020B0604020202020204" pitchFamily="34" charset="0"/>
              </a:rPr>
              <a:t>3</a:t>
            </a:r>
            <a:r>
              <a:rPr lang="zh-CN" altLang="en-US" sz="1600" b="0" dirty="0">
                <a:solidFill>
                  <a:srgbClr val="E36C09"/>
                </a:solidFill>
                <a:latin typeface="宋体" panose="02010600030101010101" pitchFamily="2" charset="-122"/>
                <a:ea typeface="+mn-ea"/>
                <a:sym typeface="Arial" panose="020B0604020202020204" pitchFamily="34" charset="0"/>
              </a:rPr>
              <a:t>、支持高端知识产权人才引进力度不足；</a:t>
            </a:r>
            <a:endParaRPr lang="en-US" altLang="zh-CN" sz="1600" b="0" dirty="0">
              <a:solidFill>
                <a:srgbClr val="E36C09"/>
              </a:solidFill>
              <a:latin typeface="宋体" panose="02010600030101010101" pitchFamily="2" charset="-122"/>
              <a:ea typeface="+mn-ea"/>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rgbClr val="E36C09"/>
                </a:solidFill>
                <a:latin typeface="宋体" panose="02010600030101010101" pitchFamily="2" charset="-122"/>
                <a:ea typeface="+mn-ea"/>
                <a:sym typeface="Arial" panose="020B0604020202020204" pitchFamily="34" charset="0"/>
              </a:rPr>
              <a:t>4</a:t>
            </a:r>
            <a:r>
              <a:rPr lang="zh-CN" altLang="en-US" sz="1600" b="0" dirty="0">
                <a:solidFill>
                  <a:srgbClr val="E36C09"/>
                </a:solidFill>
                <a:latin typeface="宋体" panose="02010600030101010101" pitchFamily="2" charset="-122"/>
                <a:ea typeface="+mn-ea"/>
                <a:sym typeface="Arial" panose="020B0604020202020204" pitchFamily="34" charset="0"/>
              </a:rPr>
              <a:t>、市知识产权行政管理体制改革步伐有待加快。</a:t>
            </a:r>
            <a:endParaRPr lang="en-US" altLang="zh-CN" sz="1600" b="0" dirty="0">
              <a:solidFill>
                <a:srgbClr val="E36C09"/>
              </a:solidFill>
              <a:latin typeface="宋体" panose="02010600030101010101" pitchFamily="2" charset="-122"/>
              <a:ea typeface="+mn-ea"/>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0" dirty="0">
                <a:solidFill>
                  <a:srgbClr val="E36C09"/>
                </a:solidFill>
                <a:latin typeface="宋体" panose="02010600030101010101" pitchFamily="2" charset="-122"/>
                <a:ea typeface="+mn-ea"/>
                <a:sym typeface="Arial" panose="020B0604020202020204" pitchFamily="34" charset="0"/>
              </a:rPr>
              <a:t>针对短板，该课题给出了对策建议：</a:t>
            </a:r>
            <a:endParaRPr lang="en-US" altLang="zh-CN" sz="1600" b="0" dirty="0">
              <a:solidFill>
                <a:srgbClr val="E36C09"/>
              </a:solidFill>
              <a:latin typeface="宋体" panose="02010600030101010101" pitchFamily="2" charset="-122"/>
              <a:ea typeface="+mn-ea"/>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rgbClr val="E36C09"/>
                </a:solidFill>
                <a:latin typeface="宋体" panose="02010600030101010101" pitchFamily="2" charset="-122"/>
                <a:ea typeface="+mn-ea"/>
                <a:sym typeface="Arial" panose="020B0604020202020204" pitchFamily="34" charset="0"/>
              </a:rPr>
              <a:t>1</a:t>
            </a:r>
            <a:r>
              <a:rPr lang="zh-CN" altLang="en-US" sz="1600" b="0" dirty="0">
                <a:solidFill>
                  <a:srgbClr val="E36C09"/>
                </a:solidFill>
                <a:latin typeface="宋体" panose="02010600030101010101" pitchFamily="2" charset="-122"/>
                <a:ea typeface="+mn-ea"/>
                <a:sym typeface="Arial" panose="020B0604020202020204" pitchFamily="34" charset="0"/>
              </a:rPr>
              <a:t>、聚焦主导产业开展知识产权产业链布局；</a:t>
            </a:r>
            <a:endParaRPr lang="en-US" altLang="zh-CN" sz="1600" b="0" dirty="0">
              <a:solidFill>
                <a:srgbClr val="E36C09"/>
              </a:solidFill>
              <a:latin typeface="宋体" panose="02010600030101010101" pitchFamily="2" charset="-122"/>
              <a:ea typeface="+mn-ea"/>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rgbClr val="E36C09"/>
                </a:solidFill>
                <a:latin typeface="宋体" panose="02010600030101010101" pitchFamily="2" charset="-122"/>
                <a:ea typeface="+mn-ea"/>
                <a:sym typeface="Arial" panose="020B0604020202020204" pitchFamily="34" charset="0"/>
              </a:rPr>
              <a:t>2</a:t>
            </a:r>
            <a:r>
              <a:rPr lang="zh-CN" altLang="en-US" sz="1600" b="0" dirty="0">
                <a:solidFill>
                  <a:srgbClr val="E36C09"/>
                </a:solidFill>
                <a:latin typeface="宋体" panose="02010600030101010101" pitchFamily="2" charset="-122"/>
                <a:ea typeface="+mn-ea"/>
                <a:sym typeface="Arial" panose="020B0604020202020204" pitchFamily="34" charset="0"/>
              </a:rPr>
              <a:t>、加强新兴领域知识产权政策研究和制定；</a:t>
            </a: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dirty="0">
                <a:solidFill>
                  <a:srgbClr val="E36C09"/>
                </a:solidFill>
                <a:latin typeface="宋体" panose="02010600030101010101" pitchFamily="2" charset="-122"/>
                <a:ea typeface="+mn-ea"/>
                <a:sym typeface="Arial" panose="020B0604020202020204" pitchFamily="34" charset="0"/>
              </a:rPr>
              <a:t>3</a:t>
            </a:r>
            <a:r>
              <a:rPr lang="zh-CN" altLang="en-US" sz="1600" b="0" dirty="0">
                <a:solidFill>
                  <a:srgbClr val="E36C09"/>
                </a:solidFill>
                <a:latin typeface="宋体" panose="02010600030101010101" pitchFamily="2" charset="-122"/>
                <a:ea typeface="+mn-ea"/>
                <a:sym typeface="Arial" panose="020B0604020202020204" pitchFamily="34" charset="0"/>
              </a:rPr>
              <a:t>、强化知识产权运营，提升知识产权服务能力与质量；</a:t>
            </a:r>
            <a:endParaRPr lang="en-US" altLang="zh-CN" sz="1600" b="0" dirty="0">
              <a:solidFill>
                <a:srgbClr val="E36C09"/>
              </a:solidFill>
              <a:latin typeface="宋体" panose="02010600030101010101" pitchFamily="2" charset="-122"/>
              <a:ea typeface="+mn-ea"/>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0" dirty="0">
                <a:solidFill>
                  <a:srgbClr val="E36C09"/>
                </a:solidFill>
                <a:latin typeface="宋体" panose="02010600030101010101" pitchFamily="2" charset="-122"/>
                <a:ea typeface="+mn-ea"/>
                <a:sym typeface="Arial" panose="020B0604020202020204" pitchFamily="34" charset="0"/>
              </a:rPr>
              <a:t> </a:t>
            </a:r>
            <a:r>
              <a:rPr lang="en-US" altLang="zh-CN" sz="1600" b="0" dirty="0">
                <a:solidFill>
                  <a:srgbClr val="E36C09"/>
                </a:solidFill>
                <a:latin typeface="宋体" panose="02010600030101010101" pitchFamily="2" charset="-122"/>
                <a:ea typeface="+mn-ea"/>
                <a:sym typeface="Arial" panose="020B0604020202020204" pitchFamily="34" charset="0"/>
              </a:rPr>
              <a:t>4</a:t>
            </a:r>
            <a:r>
              <a:rPr lang="zh-CN" altLang="en-US" sz="1600" b="0" dirty="0">
                <a:solidFill>
                  <a:srgbClr val="E36C09"/>
                </a:solidFill>
                <a:latin typeface="宋体" panose="02010600030101010101" pitchFamily="2" charset="-122"/>
                <a:ea typeface="+mn-ea"/>
                <a:sym typeface="Arial" panose="020B0604020202020204" pitchFamily="34" charset="0"/>
              </a:rPr>
              <a:t>、构建知识产权综合管理和跨部门资源配置机制。</a:t>
            </a:r>
          </a:p>
        </p:txBody>
      </p:sp>
      <p:sp>
        <p:nvSpPr>
          <p:cNvPr id="4" name="灯片编号占位符 3"/>
          <p:cNvSpPr>
            <a:spLocks noGrp="1"/>
          </p:cNvSpPr>
          <p:nvPr>
            <p:ph type="sldNum" sz="quarter" idx="10"/>
          </p:nvPr>
        </p:nvSpPr>
        <p:spPr/>
        <p:txBody>
          <a:bodyPr/>
          <a:lstStyle/>
          <a:p>
            <a:fld id="{4A7EA511-84E0-4AE0-9842-AB0E10994BF1}"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区域知识产权资源分析工作不仅包括静态的知识产权资源摸底工作，还包括动态的知识产权资源之间匹配关系分析，以便充分发挥知识产权信息辅助决策的价值。在这个项目中，课题组建立全面反映知识产权竞争力及其对产业发展匹配关系的评价模型。通过构建指标体系，从静态、动态两个维度对宁波市知识产权区域布局质量进行评价，并得出相应结论。</a:t>
            </a:r>
            <a:r>
              <a:rPr lang="en-US" altLang="zh-CN" sz="1200" kern="1200" dirty="0">
                <a:solidFill>
                  <a:schemeClr val="tx1"/>
                </a:solidFill>
                <a:effectLst/>
                <a:latin typeface="+mn-lt"/>
                <a:ea typeface="+mn-ea"/>
                <a:cs typeface="+mn-cs"/>
              </a:rPr>
              <a:t>PPT</a:t>
            </a:r>
            <a:r>
              <a:rPr lang="zh-CN" altLang="en-US" sz="1200" kern="1200" dirty="0">
                <a:solidFill>
                  <a:schemeClr val="tx1"/>
                </a:solidFill>
                <a:effectLst/>
                <a:latin typeface="+mn-lt"/>
                <a:ea typeface="+mn-ea"/>
                <a:cs typeface="+mn-cs"/>
              </a:rPr>
              <a:t>所展示的是构建指标体系的研究过程、模块结构和最终的评价体系。</a:t>
            </a:r>
          </a:p>
        </p:txBody>
      </p:sp>
      <p:sp>
        <p:nvSpPr>
          <p:cNvPr id="4" name="灯片编号占位符 3"/>
          <p:cNvSpPr>
            <a:spLocks noGrp="1"/>
          </p:cNvSpPr>
          <p:nvPr>
            <p:ph type="sldNum" sz="quarter" idx="10"/>
          </p:nvPr>
        </p:nvSpPr>
        <p:spPr/>
        <p:txBody>
          <a:bodyPr/>
          <a:lstStyle/>
          <a:p>
            <a:fld id="{4A7EA511-84E0-4AE0-9842-AB0E10994BF1}"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、从静态分析结果来看，宁波市各项指标有了较大幅度的增长，布局质量有了显著的提高。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从动态分析结果看，</a:t>
            </a:r>
            <a:r>
              <a:rPr lang="zh-CN" altLang="en-US" sz="1200" kern="1200" dirty="0">
                <a:solidFill>
                  <a:schemeClr val="tx1"/>
                </a:solidFill>
                <a:effectLst/>
                <a:latin typeface="+mn-lt"/>
                <a:ea typeface="+mn-ea"/>
                <a:cs typeface="+mn-cs"/>
              </a:rPr>
              <a:t>各项指标的耦合协调度也在不断提高</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2012</a:t>
            </a:r>
            <a:r>
              <a:rPr lang="zh-CN" altLang="en-US" sz="1200" kern="1200" dirty="0">
                <a:solidFill>
                  <a:schemeClr val="tx1"/>
                </a:solidFill>
                <a:effectLst/>
                <a:latin typeface="+mn-lt"/>
                <a:ea typeface="+mn-ea"/>
                <a:cs typeface="+mn-cs"/>
              </a:rPr>
              <a:t>年以后</a:t>
            </a:r>
            <a:r>
              <a:rPr lang="zh-CN" altLang="zh-CN" sz="1200" kern="1200" dirty="0">
                <a:solidFill>
                  <a:schemeClr val="tx1"/>
                </a:solidFill>
                <a:effectLst/>
                <a:latin typeface="+mn-lt"/>
                <a:ea typeface="+mn-ea"/>
                <a:cs typeface="+mn-cs"/>
              </a:rPr>
              <a:t>进入中度耦合协调度区域。</a:t>
            </a: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5D98884E-E52A-48AE-B09E-9B46F2B2267E}"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长三角区域研究</a:t>
            </a:r>
            <a:r>
              <a:rPr lang="zh-CN" altLang="en-US" sz="1200" kern="1200" dirty="0">
                <a:solidFill>
                  <a:schemeClr val="tx1"/>
                </a:solidFill>
                <a:effectLst/>
                <a:latin typeface="+mn-lt"/>
                <a:ea typeface="+mn-ea"/>
                <a:cs typeface="+mn-cs"/>
              </a:rPr>
              <a:t>的结果显示</a:t>
            </a:r>
            <a:r>
              <a:rPr lang="zh-CN"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（静态横向比较）上海在知识产权布局各领域绝对领先、嘉兴知识产权布局整体处于末位外，其他五个城市在</a:t>
            </a:r>
            <a:r>
              <a:rPr lang="zh-CN" altLang="en-US" sz="1200" kern="1200" dirty="0">
                <a:solidFill>
                  <a:schemeClr val="tx1"/>
                </a:solidFill>
                <a:effectLst/>
                <a:latin typeface="+mn-lt"/>
                <a:ea typeface="+mn-ea"/>
                <a:cs typeface="+mn-cs"/>
              </a:rPr>
              <a:t>各个维度上</a:t>
            </a:r>
            <a:r>
              <a:rPr lang="zh-CN" altLang="zh-CN" sz="1200" kern="1200" dirty="0">
                <a:solidFill>
                  <a:schemeClr val="tx1"/>
                </a:solidFill>
                <a:effectLst/>
                <a:latin typeface="+mn-lt"/>
                <a:ea typeface="+mn-ea"/>
                <a:cs typeface="+mn-cs"/>
              </a:rPr>
              <a:t>存在着发展不均衡的问题。</a:t>
            </a: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（动态横向比较）从整体布局质量和布局结构上看，宁波与南京、苏州存在一定的差距，与无锡较为接近，同时明显高于嘉兴。</a:t>
            </a:r>
          </a:p>
        </p:txBody>
      </p:sp>
      <p:sp>
        <p:nvSpPr>
          <p:cNvPr id="4" name="灯片编号占位符 3"/>
          <p:cNvSpPr>
            <a:spLocks noGrp="1"/>
          </p:cNvSpPr>
          <p:nvPr>
            <p:ph type="sldNum" sz="quarter" idx="10"/>
          </p:nvPr>
        </p:nvSpPr>
        <p:spPr/>
        <p:txBody>
          <a:bodyPr/>
          <a:lstStyle/>
          <a:p>
            <a:fld id="{4A7EA511-84E0-4AE0-9842-AB0E10994BF1}"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chemeClr val="tx1"/>
                </a:solidFill>
                <a:effectLst/>
                <a:latin typeface="+mn-lt"/>
                <a:ea typeface="+mn-ea"/>
                <a:cs typeface="+mn-cs"/>
              </a:rPr>
              <a:t>第三类是产业研究类，该类研究</a:t>
            </a:r>
            <a:r>
              <a:rPr lang="zh-CN" altLang="zh-CN" sz="1000" b="1" kern="100" dirty="0">
                <a:solidFill>
                  <a:schemeClr val="tx1"/>
                </a:solidFill>
                <a:latin typeface="+mj-ea"/>
                <a:ea typeface="+mn-ea"/>
                <a:cs typeface="Times New Roman" panose="02020603050405020304" pitchFamily="18" charset="0"/>
              </a:rPr>
              <a:t>结合宁波市科技创新“十三五”规划及中国制造</a:t>
            </a:r>
            <a:r>
              <a:rPr lang="en-US" altLang="zh-CN" sz="1000" b="1" kern="100" dirty="0">
                <a:solidFill>
                  <a:schemeClr val="tx1"/>
                </a:solidFill>
                <a:latin typeface="+mj-ea"/>
                <a:ea typeface="+mn-ea"/>
                <a:cs typeface="Times New Roman" panose="02020603050405020304" pitchFamily="18" charset="0"/>
              </a:rPr>
              <a:t>2025</a:t>
            </a:r>
            <a:r>
              <a:rPr lang="zh-CN" altLang="zh-CN" sz="1000" b="1" kern="100" dirty="0">
                <a:solidFill>
                  <a:schemeClr val="tx1"/>
                </a:solidFill>
                <a:latin typeface="+mj-ea"/>
                <a:ea typeface="+mn-ea"/>
                <a:cs typeface="Times New Roman" panose="02020603050405020304" pitchFamily="18" charset="0"/>
              </a:rPr>
              <a:t>重点产业领域，选取新材料、高端装备、海洋高技术</a:t>
            </a:r>
            <a:r>
              <a:rPr lang="zh-CN" altLang="en-US" sz="1000" b="1" kern="100" dirty="0">
                <a:solidFill>
                  <a:schemeClr val="tx1"/>
                </a:solidFill>
                <a:latin typeface="+mj-ea"/>
                <a:ea typeface="+mn-ea"/>
                <a:cs typeface="Times New Roman" panose="02020603050405020304" pitchFamily="18" charset="0"/>
              </a:rPr>
              <a:t>、汽车零部件四大</a:t>
            </a:r>
            <a:r>
              <a:rPr lang="zh-CN" altLang="zh-CN" sz="1000" b="1" kern="100" dirty="0">
                <a:solidFill>
                  <a:schemeClr val="tx1"/>
                </a:solidFill>
                <a:latin typeface="+mj-ea"/>
                <a:ea typeface="+mn-ea"/>
                <a:cs typeface="Times New Roman" panose="02020603050405020304" pitchFamily="18" charset="0"/>
              </a:rPr>
              <a:t>领域</a:t>
            </a:r>
            <a:r>
              <a:rPr lang="zh-CN" altLang="en-US" sz="1000" b="1" kern="100" dirty="0">
                <a:solidFill>
                  <a:schemeClr val="tx1"/>
                </a:solidFill>
                <a:latin typeface="+mj-ea"/>
                <a:ea typeface="+mn-ea"/>
                <a:cs typeface="Times New Roman" panose="02020603050405020304" pitchFamily="18" charset="0"/>
              </a:rPr>
              <a:t>，联合中科院地理所、大连理工大学</a:t>
            </a:r>
            <a:r>
              <a:rPr lang="zh-CN" altLang="zh-CN" sz="1000" b="1" kern="100" dirty="0">
                <a:solidFill>
                  <a:schemeClr val="tx1"/>
                </a:solidFill>
                <a:latin typeface="+mj-ea"/>
                <a:ea typeface="+mn-ea"/>
                <a:cs typeface="Times New Roman" panose="02020603050405020304" pitchFamily="18" charset="0"/>
              </a:rPr>
              <a:t>开展</a:t>
            </a:r>
            <a:r>
              <a:rPr lang="zh-CN" altLang="en-US" sz="1000" b="1" kern="100" dirty="0">
                <a:solidFill>
                  <a:schemeClr val="tx1"/>
                </a:solidFill>
                <a:latin typeface="+mj-ea"/>
                <a:ea typeface="+mn-ea"/>
                <a:cs typeface="Times New Roman" panose="02020603050405020304" pitchFamily="18" charset="0"/>
              </a:rPr>
              <a:t>汽车零部件</a:t>
            </a:r>
            <a:r>
              <a:rPr lang="zh-CN" altLang="zh-CN" sz="1000" b="1" kern="100" dirty="0">
                <a:solidFill>
                  <a:schemeClr val="tx1"/>
                </a:solidFill>
                <a:latin typeface="+mj-ea"/>
                <a:ea typeface="+mn-ea"/>
                <a:cs typeface="Times New Roman" panose="02020603050405020304" pitchFamily="18" charset="0"/>
              </a:rPr>
              <a:t>知识产权</a:t>
            </a:r>
            <a:r>
              <a:rPr lang="zh-CN" altLang="en-US" sz="1000" b="1" kern="100" dirty="0">
                <a:solidFill>
                  <a:schemeClr val="tx1"/>
                </a:solidFill>
                <a:latin typeface="+mj-ea"/>
                <a:ea typeface="+mn-ea"/>
                <a:cs typeface="Times New Roman" panose="02020603050405020304" pitchFamily="18" charset="0"/>
              </a:rPr>
              <a:t>导向目录编制。</a:t>
            </a:r>
            <a:r>
              <a:rPr lang="zh-CN" altLang="en-US" sz="1200" b="1" kern="1200" dirty="0">
                <a:solidFill>
                  <a:schemeClr val="tx1"/>
                </a:solidFill>
                <a:effectLst/>
                <a:latin typeface="+mn-lt"/>
                <a:ea typeface="+mn-ea"/>
                <a:cs typeface="+mn-cs"/>
              </a:rPr>
              <a:t> </a:t>
            </a:r>
            <a:endParaRPr lang="en-US" altLang="zh-CN" sz="1200" b="1" kern="1200" dirty="0">
              <a:solidFill>
                <a:schemeClr val="tx1"/>
              </a:solidFill>
              <a:effectLst/>
              <a:latin typeface="+mn-lt"/>
              <a:ea typeface="+mn-ea"/>
              <a:cs typeface="+mn-cs"/>
            </a:endParaRPr>
          </a:p>
          <a:p>
            <a:r>
              <a:rPr lang="zh-CN" altLang="en-US" sz="1200" b="1" kern="1200" dirty="0">
                <a:solidFill>
                  <a:schemeClr val="tx1"/>
                </a:solidFill>
                <a:effectLst/>
                <a:latin typeface="+mn-lt"/>
                <a:ea typeface="+mn-ea"/>
                <a:cs typeface="+mn-cs"/>
              </a:rPr>
              <a:t>研究思路主要为（</a:t>
            </a:r>
            <a:r>
              <a:rPr lang="en-US" altLang="zh-CN" sz="1200" b="1" kern="1200" dirty="0">
                <a:solidFill>
                  <a:schemeClr val="tx1"/>
                </a:solidFill>
                <a:effectLst/>
                <a:latin typeface="+mn-lt"/>
                <a:ea typeface="+mn-ea"/>
                <a:cs typeface="+mn-cs"/>
              </a:rPr>
              <a:t>1</a:t>
            </a:r>
            <a:r>
              <a:rPr lang="zh-CN" altLang="en-US"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“调研</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梳理”： 找出宁波细分领域发展问题及瓶颈</a:t>
            </a:r>
            <a:r>
              <a:rPr lang="zh-CN" altLang="en-US" sz="1200" b="1"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a:t>
            </a:r>
            <a:r>
              <a:rPr lang="en-US" altLang="zh-CN" sz="1200" b="0" kern="1200" dirty="0">
                <a:solidFill>
                  <a:schemeClr val="tx1"/>
                </a:solidFill>
                <a:effectLst/>
                <a:latin typeface="+mn-lt"/>
                <a:ea typeface="+mn-ea"/>
                <a:cs typeface="+mn-cs"/>
              </a:rPr>
              <a:t>2</a:t>
            </a:r>
            <a:r>
              <a:rPr lang="zh-CN" altLang="en-US" sz="1200" b="0"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把握重点细分领域国内外专利布局状况与策略</a:t>
            </a:r>
            <a:r>
              <a:rPr lang="zh-CN" altLang="en-US" sz="1200" b="0" kern="1200" dirty="0">
                <a:solidFill>
                  <a:schemeClr val="tx1"/>
                </a:solidFill>
                <a:effectLst/>
                <a:latin typeface="+mn-lt"/>
                <a:ea typeface="+mn-ea"/>
                <a:cs typeface="+mn-cs"/>
              </a:rPr>
              <a:t>（</a:t>
            </a:r>
            <a:r>
              <a:rPr lang="en-US" altLang="zh-CN" sz="1200" b="0" kern="1200" dirty="0">
                <a:solidFill>
                  <a:schemeClr val="tx1"/>
                </a:solidFill>
                <a:effectLst/>
                <a:latin typeface="+mn-lt"/>
                <a:ea typeface="+mn-ea"/>
                <a:cs typeface="+mn-cs"/>
              </a:rPr>
              <a:t>3</a:t>
            </a:r>
            <a:r>
              <a:rPr lang="zh-CN" altLang="en-US" sz="1200" b="0"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探索未来的技术发展方向</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A6F837B1-3942-4B36-A9A2-6AF914CEB0AE}" type="slidenum">
              <a:rPr lang="zh-CN" altLang="en-US" smtClean="0"/>
              <a:t>15</a:t>
            </a:fld>
            <a:endParaRPr lang="zh-CN" altLang="en-US"/>
          </a:p>
        </p:txBody>
      </p:sp>
    </p:spTree>
    <p:extLst>
      <p:ext uri="{BB962C8B-B14F-4D97-AF65-F5344CB8AC3E}">
        <p14:creationId xmlns:p14="http://schemas.microsoft.com/office/powerpoint/2010/main" val="1669921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以高端装备</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注塑机领域知识产权区域为例：</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从注塑机技术原创国的专利申请趋势</a:t>
            </a:r>
            <a:r>
              <a:rPr lang="zh-CN" altLang="en-US" sz="1200" kern="1200" dirty="0">
                <a:solidFill>
                  <a:schemeClr val="tx1"/>
                </a:solidFill>
                <a:effectLst/>
                <a:latin typeface="+mn-lt"/>
                <a:ea typeface="+mn-ea"/>
                <a:cs typeface="+mn-cs"/>
              </a:rPr>
              <a:t>看</a:t>
            </a:r>
            <a:r>
              <a:rPr lang="zh-CN" altLang="zh-CN" sz="1200" kern="1200" dirty="0">
                <a:solidFill>
                  <a:schemeClr val="tx1"/>
                </a:solidFill>
                <a:effectLst/>
                <a:latin typeface="+mn-lt"/>
                <a:ea typeface="+mn-ea"/>
                <a:cs typeface="+mn-cs"/>
              </a:rPr>
              <a:t>，注塑机申请国主要以日本、中国、德国、美国为主，可以看出日本早期申请专利较多</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中国起步较晚，</a:t>
            </a:r>
            <a:r>
              <a:rPr lang="zh-CN" altLang="en-US" sz="1200" kern="1200" dirty="0">
                <a:solidFill>
                  <a:schemeClr val="tx1"/>
                </a:solidFill>
                <a:effectLst/>
                <a:latin typeface="+mn-lt"/>
                <a:ea typeface="+mn-ea"/>
                <a:cs typeface="+mn-cs"/>
              </a:rPr>
              <a:t>但</a:t>
            </a:r>
            <a:r>
              <a:rPr lang="zh-CN" altLang="zh-CN" sz="1200" kern="1200" dirty="0">
                <a:solidFill>
                  <a:schemeClr val="tx1"/>
                </a:solidFill>
                <a:effectLst/>
                <a:latin typeface="+mn-lt"/>
                <a:ea typeface="+mn-ea"/>
                <a:cs typeface="+mn-cs"/>
              </a:rPr>
              <a:t>在</a:t>
            </a:r>
            <a:r>
              <a:rPr lang="en-US" altLang="zh-CN" sz="1200" kern="1200" dirty="0">
                <a:solidFill>
                  <a:schemeClr val="tx1"/>
                </a:solidFill>
                <a:effectLst/>
                <a:latin typeface="+mn-lt"/>
                <a:ea typeface="+mn-ea"/>
                <a:cs typeface="+mn-cs"/>
              </a:rPr>
              <a:t>2010</a:t>
            </a:r>
            <a:r>
              <a:rPr lang="zh-CN" altLang="zh-CN" sz="1200" kern="1200" dirty="0">
                <a:solidFill>
                  <a:schemeClr val="tx1"/>
                </a:solidFill>
                <a:effectLst/>
                <a:latin typeface="+mn-lt"/>
                <a:ea typeface="+mn-ea"/>
                <a:cs typeface="+mn-cs"/>
              </a:rPr>
              <a:t>年后申请量逐年递增，并且</a:t>
            </a:r>
            <a:r>
              <a:rPr lang="zh-CN" altLang="en-US" sz="1200" kern="1200" dirty="0">
                <a:solidFill>
                  <a:schemeClr val="tx1"/>
                </a:solidFill>
                <a:effectLst/>
                <a:latin typeface="+mn-lt"/>
                <a:ea typeface="+mn-ea"/>
                <a:cs typeface="+mn-cs"/>
              </a:rPr>
              <a:t>增长势头强劲；</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、在高质量专利的拥有中，美国仍然占据了第一位，在各个强度的专利拥有量比较平均。中国的专利数量虽多，但是多数为</a:t>
            </a:r>
            <a:r>
              <a:rPr lang="en-US" altLang="zh-CN" sz="1200" kern="1200" dirty="0">
                <a:solidFill>
                  <a:schemeClr val="tx1"/>
                </a:solidFill>
                <a:effectLst/>
                <a:latin typeface="+mn-lt"/>
                <a:ea typeface="+mn-ea"/>
                <a:cs typeface="+mn-cs"/>
              </a:rPr>
              <a:t>0-30</a:t>
            </a:r>
            <a:r>
              <a:rPr lang="zh-CN" altLang="en-US" sz="1200" kern="1200" dirty="0">
                <a:solidFill>
                  <a:schemeClr val="tx1"/>
                </a:solidFill>
                <a:effectLst/>
                <a:latin typeface="+mn-lt"/>
                <a:ea typeface="+mn-ea"/>
                <a:cs typeface="+mn-cs"/>
              </a:rPr>
              <a:t>强度的专利，高质量专利较少。总结得出，中国虽然拥有大量专利，但是专利质量低于其他国家，仍需加强研发，提高研发水平。</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、从注塑机专利地图分析看，该领域主要技术集中在监测系统、液压系统、电气控制等等技术领域</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全球注塑机相关技术领域较强的专利权人以日本、美国、德国的公司为主，包括住友、东芝、日立、松下等等。</a:t>
            </a:r>
          </a:p>
          <a:p>
            <a:r>
              <a:rPr lang="zh-CN" altLang="zh-CN" sz="1200" kern="1200" dirty="0">
                <a:solidFill>
                  <a:schemeClr val="tx1"/>
                </a:solidFill>
                <a:effectLst/>
                <a:latin typeface="+mn-lt"/>
                <a:ea typeface="+mn-ea"/>
                <a:cs typeface="+mn-cs"/>
              </a:rPr>
              <a:t>注塑机大部分的核心技术都掌握在各大跨国公司手中，而已经在各主要应用地区申请了大量的相关专利，技术壁垒较为明显。</a:t>
            </a:r>
          </a:p>
          <a:p>
            <a:endParaRPr lang="zh-CN" altLang="en-US" dirty="0"/>
          </a:p>
        </p:txBody>
      </p:sp>
      <p:sp>
        <p:nvSpPr>
          <p:cNvPr id="4" name="灯片编号占位符 3"/>
          <p:cNvSpPr>
            <a:spLocks noGrp="1"/>
          </p:cNvSpPr>
          <p:nvPr>
            <p:ph type="sldNum" sz="quarter" idx="10"/>
          </p:nvPr>
        </p:nvSpPr>
        <p:spPr/>
        <p:txBody>
          <a:bodyPr/>
          <a:lstStyle/>
          <a:p>
            <a:fld id="{E206713C-649F-4FBF-B79A-3CEBBF39C136}"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ts val="2000"/>
              </a:lnSpc>
            </a:pPr>
            <a:r>
              <a:rPr lang="en-US" altLang="zh-CN" sz="1200" dirty="0">
                <a:latin typeface="Times New Roman" panose="02020603050405020304" pitchFamily="18" charset="0"/>
                <a:ea typeface="仿宋" panose="02010609060101010101" pitchFamily="49" charset="-122"/>
              </a:rPr>
              <a:t>1</a:t>
            </a:r>
            <a:r>
              <a:rPr lang="zh-CN" altLang="en-US" sz="1200" dirty="0">
                <a:latin typeface="Times New Roman" panose="02020603050405020304" pitchFamily="18" charset="0"/>
                <a:ea typeface="仿宋" panose="02010609060101010101" pitchFamily="49" charset="-122"/>
              </a:rPr>
              <a:t>、</a:t>
            </a:r>
            <a:r>
              <a:rPr lang="en-US" altLang="zh-CN" sz="1200" dirty="0">
                <a:latin typeface="Times New Roman" panose="02020603050405020304" pitchFamily="18" charset="0"/>
                <a:ea typeface="仿宋" panose="02010609060101010101" pitchFamily="49" charset="-122"/>
              </a:rPr>
              <a:t>2014</a:t>
            </a:r>
            <a:r>
              <a:rPr lang="zh-CN" altLang="zh-CN" sz="1200" dirty="0">
                <a:latin typeface="Times New Roman" panose="02020603050405020304" pitchFamily="18" charset="0"/>
                <a:ea typeface="仿宋" panose="02010609060101010101" pitchFamily="49" charset="-122"/>
                <a:cs typeface="Times New Roman" panose="02020603050405020304" pitchFamily="18" charset="0"/>
              </a:rPr>
              <a:t>年宁波市注塑机销售额占全国</a:t>
            </a:r>
            <a:r>
              <a:rPr lang="en-US" altLang="zh-CN" sz="1200" dirty="0">
                <a:latin typeface="Times New Roman" panose="02020603050405020304" pitchFamily="18" charset="0"/>
                <a:ea typeface="仿宋" panose="02010609060101010101" pitchFamily="49" charset="-122"/>
              </a:rPr>
              <a:t>60%</a:t>
            </a:r>
            <a:r>
              <a:rPr lang="zh-CN" altLang="zh-CN" sz="1200" dirty="0">
                <a:latin typeface="Times New Roman" panose="02020603050405020304" pitchFamily="18" charset="0"/>
                <a:ea typeface="仿宋" panose="02010609060101010101" pitchFamily="49" charset="-122"/>
                <a:cs typeface="Times New Roman" panose="02020603050405020304" pitchFamily="18" charset="0"/>
              </a:rPr>
              <a:t>以上，北仑则是宁波注塑机行业发展的龙头</a:t>
            </a:r>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a:t>
            </a:r>
            <a:r>
              <a:rPr lang="zh-CN" altLang="zh-CN" sz="1200" dirty="0">
                <a:latin typeface="Times New Roman" panose="02020603050405020304" pitchFamily="18" charset="0"/>
                <a:ea typeface="仿宋" panose="02010609060101010101" pitchFamily="49" charset="-122"/>
                <a:cs typeface="Times New Roman" panose="02020603050405020304" pitchFamily="18" charset="0"/>
              </a:rPr>
              <a:t>宁波有塑机整机企业</a:t>
            </a:r>
            <a:r>
              <a:rPr lang="en-US" altLang="zh-CN" sz="1200" dirty="0">
                <a:latin typeface="Times New Roman" panose="02020603050405020304" pitchFamily="18" charset="0"/>
                <a:ea typeface="仿宋" panose="02010609060101010101" pitchFamily="49" charset="-122"/>
                <a:cs typeface="Times New Roman" panose="02020603050405020304" pitchFamily="18" charset="0"/>
              </a:rPr>
              <a:t>130</a:t>
            </a:r>
            <a:r>
              <a:rPr lang="zh-CN" altLang="zh-CN" sz="1200" dirty="0">
                <a:latin typeface="Times New Roman" panose="02020603050405020304" pitchFamily="18" charset="0"/>
                <a:ea typeface="仿宋" panose="02010609060101010101" pitchFamily="49" charset="-122"/>
                <a:cs typeface="Times New Roman" panose="02020603050405020304" pitchFamily="18" charset="0"/>
              </a:rPr>
              <a:t>余家，其中规模以上整机企业</a:t>
            </a:r>
            <a:r>
              <a:rPr lang="en-US" altLang="zh-CN" sz="1200" dirty="0">
                <a:latin typeface="Times New Roman" panose="02020603050405020304" pitchFamily="18" charset="0"/>
                <a:ea typeface="仿宋" panose="02010609060101010101" pitchFamily="49" charset="-122"/>
                <a:cs typeface="Times New Roman" panose="02020603050405020304" pitchFamily="18" charset="0"/>
              </a:rPr>
              <a:t>85</a:t>
            </a:r>
            <a:r>
              <a:rPr lang="zh-CN" altLang="zh-CN" sz="1200" dirty="0">
                <a:latin typeface="Times New Roman" panose="02020603050405020304" pitchFamily="18" charset="0"/>
                <a:ea typeface="仿宋" panose="02010609060101010101" pitchFamily="49" charset="-122"/>
                <a:cs typeface="Times New Roman" panose="02020603050405020304" pitchFamily="18" charset="0"/>
              </a:rPr>
              <a:t>家分别分布在北仑区</a:t>
            </a:r>
            <a:r>
              <a:rPr lang="en-US" altLang="zh-CN" sz="1200" dirty="0">
                <a:latin typeface="Times New Roman" panose="02020603050405020304" pitchFamily="18" charset="0"/>
                <a:ea typeface="仿宋" panose="02010609060101010101" pitchFamily="49" charset="-122"/>
                <a:cs typeface="Times New Roman" panose="02020603050405020304" pitchFamily="18" charset="0"/>
              </a:rPr>
              <a:t>26</a:t>
            </a:r>
            <a:r>
              <a:rPr lang="zh-CN" altLang="zh-CN" sz="1200" dirty="0">
                <a:latin typeface="Times New Roman" panose="02020603050405020304" pitchFamily="18" charset="0"/>
                <a:ea typeface="仿宋" panose="02010609060101010101" pitchFamily="49" charset="-122"/>
                <a:cs typeface="Times New Roman" panose="02020603050405020304" pitchFamily="18" charset="0"/>
              </a:rPr>
              <a:t>家（其中外资</a:t>
            </a:r>
            <a:r>
              <a:rPr lang="en-US" altLang="zh-CN" sz="1200" dirty="0">
                <a:latin typeface="Times New Roman" panose="02020603050405020304" pitchFamily="18" charset="0"/>
                <a:ea typeface="仿宋" panose="02010609060101010101" pitchFamily="49" charset="-122"/>
                <a:cs typeface="Times New Roman" panose="02020603050405020304" pitchFamily="18" charset="0"/>
              </a:rPr>
              <a:t>6</a:t>
            </a:r>
            <a:r>
              <a:rPr lang="zh-CN" altLang="zh-CN" sz="1200" dirty="0">
                <a:latin typeface="Times New Roman" panose="02020603050405020304" pitchFamily="18" charset="0"/>
                <a:ea typeface="仿宋" panose="02010609060101010101" pitchFamily="49" charset="-122"/>
                <a:cs typeface="Times New Roman" panose="02020603050405020304" pitchFamily="18" charset="0"/>
              </a:rPr>
              <a:t>家）、鄞州区</a:t>
            </a:r>
            <a:r>
              <a:rPr lang="en-US" altLang="zh-CN" sz="1200" dirty="0">
                <a:latin typeface="Times New Roman" panose="02020603050405020304" pitchFamily="18" charset="0"/>
                <a:ea typeface="仿宋" panose="02010609060101010101" pitchFamily="49" charset="-122"/>
                <a:cs typeface="Times New Roman" panose="02020603050405020304" pitchFamily="18" charset="0"/>
              </a:rPr>
              <a:t>20</a:t>
            </a:r>
            <a:r>
              <a:rPr lang="zh-CN" altLang="zh-CN" sz="1200" dirty="0">
                <a:latin typeface="Times New Roman" panose="02020603050405020304" pitchFamily="18" charset="0"/>
                <a:ea typeface="仿宋" panose="02010609060101010101" pitchFamily="49" charset="-122"/>
                <a:cs typeface="Times New Roman" panose="02020603050405020304" pitchFamily="18" charset="0"/>
              </a:rPr>
              <a:t>家、江东区</a:t>
            </a:r>
            <a:r>
              <a:rPr lang="en-US" altLang="zh-CN" sz="1200" dirty="0">
                <a:latin typeface="Times New Roman" panose="02020603050405020304" pitchFamily="18" charset="0"/>
                <a:ea typeface="仿宋" panose="02010609060101010101" pitchFamily="49" charset="-122"/>
                <a:cs typeface="Times New Roman" panose="02020603050405020304" pitchFamily="18" charset="0"/>
              </a:rPr>
              <a:t>14</a:t>
            </a:r>
            <a:r>
              <a:rPr lang="zh-CN" altLang="zh-CN" sz="1200" dirty="0">
                <a:latin typeface="Times New Roman" panose="02020603050405020304" pitchFamily="18" charset="0"/>
                <a:ea typeface="仿宋" panose="02010609060101010101" pitchFamily="49" charset="-122"/>
                <a:cs typeface="Times New Roman" panose="02020603050405020304" pitchFamily="18" charset="0"/>
              </a:rPr>
              <a:t>家、镇海区</a:t>
            </a:r>
            <a:r>
              <a:rPr lang="en-US" altLang="zh-CN" sz="1200" dirty="0">
                <a:latin typeface="Times New Roman" panose="02020603050405020304" pitchFamily="18" charset="0"/>
                <a:ea typeface="仿宋" panose="02010609060101010101" pitchFamily="49" charset="-122"/>
                <a:cs typeface="Times New Roman" panose="02020603050405020304" pitchFamily="18" charset="0"/>
              </a:rPr>
              <a:t>7</a:t>
            </a:r>
            <a:r>
              <a:rPr lang="zh-CN" altLang="zh-CN" sz="1200" dirty="0">
                <a:latin typeface="Times New Roman" panose="02020603050405020304" pitchFamily="18" charset="0"/>
                <a:ea typeface="仿宋" panose="02010609060101010101" pitchFamily="49" charset="-122"/>
                <a:cs typeface="Times New Roman" panose="02020603050405020304" pitchFamily="18" charset="0"/>
              </a:rPr>
              <a:t>家、江北区</a:t>
            </a:r>
            <a:r>
              <a:rPr lang="en-US" altLang="zh-CN" sz="1200" dirty="0">
                <a:latin typeface="Times New Roman" panose="02020603050405020304" pitchFamily="18" charset="0"/>
                <a:ea typeface="仿宋" panose="02010609060101010101" pitchFamily="49" charset="-122"/>
                <a:cs typeface="Times New Roman" panose="02020603050405020304" pitchFamily="18" charset="0"/>
              </a:rPr>
              <a:t>6</a:t>
            </a:r>
            <a:r>
              <a:rPr lang="zh-CN" altLang="zh-CN" sz="1200" dirty="0">
                <a:latin typeface="Times New Roman" panose="02020603050405020304" pitchFamily="18" charset="0"/>
                <a:ea typeface="仿宋" panose="02010609060101010101" pitchFamily="49" charset="-122"/>
                <a:cs typeface="Times New Roman" panose="02020603050405020304" pitchFamily="18" charset="0"/>
              </a:rPr>
              <a:t>家（其中外资</a:t>
            </a:r>
            <a:r>
              <a:rPr lang="en-US" altLang="zh-CN" sz="1200" dirty="0">
                <a:latin typeface="Times New Roman" panose="02020603050405020304" pitchFamily="18" charset="0"/>
                <a:ea typeface="仿宋" panose="02010609060101010101" pitchFamily="49" charset="-122"/>
                <a:cs typeface="Times New Roman" panose="02020603050405020304" pitchFamily="18" charset="0"/>
              </a:rPr>
              <a:t>1</a:t>
            </a:r>
            <a:r>
              <a:rPr lang="zh-CN" altLang="zh-CN" sz="1200" dirty="0">
                <a:latin typeface="Times New Roman" panose="02020603050405020304" pitchFamily="18" charset="0"/>
                <a:ea typeface="仿宋" panose="02010609060101010101" pitchFamily="49" charset="-122"/>
                <a:cs typeface="Times New Roman" panose="02020603050405020304" pitchFamily="18" charset="0"/>
              </a:rPr>
              <a:t>家）、其它县区</a:t>
            </a:r>
            <a:r>
              <a:rPr lang="en-US" altLang="zh-CN" sz="1200" dirty="0">
                <a:latin typeface="Times New Roman" panose="02020603050405020304" pitchFamily="18" charset="0"/>
                <a:ea typeface="仿宋" panose="02010609060101010101" pitchFamily="49" charset="-122"/>
                <a:cs typeface="Times New Roman" panose="02020603050405020304" pitchFamily="18" charset="0"/>
              </a:rPr>
              <a:t>9</a:t>
            </a:r>
            <a:r>
              <a:rPr lang="zh-CN" altLang="zh-CN" sz="1200" dirty="0">
                <a:latin typeface="Times New Roman" panose="02020603050405020304" pitchFamily="18" charset="0"/>
                <a:ea typeface="仿宋" panose="02010609060101010101" pitchFamily="49" charset="-122"/>
                <a:cs typeface="Times New Roman" panose="02020603050405020304" pitchFamily="18" charset="0"/>
              </a:rPr>
              <a:t>家</a:t>
            </a:r>
            <a:r>
              <a:rPr lang="zh-CN" altLang="en-US" sz="1200" dirty="0">
                <a:latin typeface="Times New Roman" panose="02020603050405020304" pitchFamily="18" charset="0"/>
                <a:ea typeface="仿宋" panose="02010609060101010101" pitchFamily="49" charset="-122"/>
                <a:cs typeface="Times New Roman" panose="02020603050405020304" pitchFamily="18" charset="0"/>
              </a:rPr>
              <a:t>。形成了塑机产业集群。</a:t>
            </a:r>
            <a:endParaRPr lang="en-US" altLang="zh-CN" sz="1200" dirty="0">
              <a:latin typeface="Times New Roman" panose="02020603050405020304" pitchFamily="18" charset="0"/>
              <a:ea typeface="仿宋" panose="02010609060101010101" pitchFamily="49" charset="-122"/>
              <a:cs typeface="Times New Roman" panose="02020603050405020304" pitchFamily="18" charset="0"/>
            </a:endParaRPr>
          </a:p>
          <a:p>
            <a:pPr>
              <a:lnSpc>
                <a:spcPts val="2000"/>
              </a:lnSpc>
            </a:pPr>
            <a:r>
              <a:rPr lang="en-US" altLang="zh-CN" sz="1200" b="0" dirty="0">
                <a:latin typeface="Times New Roman" panose="02020603050405020304" pitchFamily="18" charset="0"/>
                <a:ea typeface="仿宋" panose="02010609060101010101" pitchFamily="49" charset="-122"/>
                <a:cs typeface="Times New Roman" panose="02020603050405020304" pitchFamily="18" charset="0"/>
              </a:rPr>
              <a:t>2</a:t>
            </a:r>
            <a:r>
              <a:rPr lang="zh-CN" altLang="en-US" sz="1200" b="0" dirty="0">
                <a:latin typeface="Times New Roman" panose="02020603050405020304" pitchFamily="18" charset="0"/>
                <a:ea typeface="仿宋" panose="02010609060101010101" pitchFamily="49" charset="-122"/>
                <a:cs typeface="Times New Roman" panose="02020603050405020304" pitchFamily="18" charset="0"/>
              </a:rPr>
              <a:t>、</a:t>
            </a:r>
            <a:r>
              <a:rPr lang="zh-CN" altLang="en-US" sz="1200" b="0"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在未来宁波注塑机产业发展中，高品质注射、光学透镜、高速薄壁注塑机、</a:t>
            </a:r>
            <a:r>
              <a:rPr lang="en-US" altLang="zh-CN" sz="1200" b="0"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pet</a:t>
            </a:r>
            <a:r>
              <a:rPr lang="zh-CN" altLang="en-US" sz="1200" b="0"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再生成型注塑机等是主要方向。</a:t>
            </a:r>
            <a:endParaRPr lang="en-US" altLang="zh-CN" sz="1200" b="0"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ts val="2000"/>
              </a:lnSpc>
            </a:pPr>
            <a:r>
              <a:rPr lang="en-US" altLang="zh-CN" sz="1200" b="0"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200" b="0"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、中国注塑机领域技术专利起步相对较晚，但近年来发展非常迅速</a:t>
            </a:r>
          </a:p>
          <a:p>
            <a:pPr>
              <a:lnSpc>
                <a:spcPts val="2000"/>
              </a:lnSpc>
            </a:pPr>
            <a:r>
              <a:rPr lang="en-US" altLang="zh-CN" sz="1200" b="0"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200" b="0"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、中国在注塑机领域的专利数量较多，但总体质量较差，且专利申请人实力不强，专利较为分散</a:t>
            </a:r>
          </a:p>
          <a:p>
            <a:pPr>
              <a:lnSpc>
                <a:spcPts val="2000"/>
              </a:lnSpc>
            </a:pPr>
            <a:r>
              <a:rPr lang="en-US" altLang="zh-CN" sz="1200" b="0"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200" b="0"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、宁波市注塑机专利布局仍侧重于传统注塑机研究，在节能减排大环境下，电动</a:t>
            </a:r>
            <a:r>
              <a:rPr lang="en-US" altLang="zh-CN" sz="1200" b="0"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b="0"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液压相结合的复合式注塑机已成为注塑机技术发展方向。</a:t>
            </a:r>
          </a:p>
          <a:p>
            <a:pPr>
              <a:lnSpc>
                <a:spcPts val="2000"/>
              </a:lnSpc>
            </a:pPr>
            <a:endParaRPr lang="en-US" altLang="zh-CN" sz="1200" b="0"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ts val="2000"/>
              </a:lnSpc>
            </a:pPr>
            <a:endParaRPr lang="en-US" altLang="zh-CN" sz="1200" b="0" dirty="0">
              <a:latin typeface="Times New Roman" panose="02020603050405020304" pitchFamily="18" charset="0"/>
              <a:ea typeface="仿宋" panose="02010609060101010101" pitchFamily="49"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E206713C-649F-4FBF-B79A-3CEBBF39C136}"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下面，我代表宁波市知识产权局就</a:t>
            </a:r>
            <a:r>
              <a:rPr lang="en-US" altLang="zh-CN" dirty="0"/>
              <a:t>《</a:t>
            </a:r>
            <a:r>
              <a:rPr lang="zh-CN" altLang="en-US" dirty="0"/>
              <a:t>宁波市知识产权区域布局工作情况</a:t>
            </a:r>
            <a:r>
              <a:rPr lang="en-US" altLang="zh-CN" dirty="0"/>
              <a:t>》</a:t>
            </a:r>
            <a:r>
              <a:rPr lang="zh-CN" altLang="en-US" dirty="0"/>
              <a:t>从三个方面作汇报，分别是：一、宁波知识产权区域布局工作进展；二、宁波区域布局信息平台建设情况；三、</a:t>
            </a:r>
            <a:r>
              <a:rPr lang="zh-CN" altLang="en-US" sz="1200" dirty="0">
                <a:solidFill>
                  <a:prstClr val="black"/>
                </a:solidFill>
                <a:latin typeface="微软雅黑" panose="020B0503020204020204" pitchFamily="34" charset="-122"/>
                <a:ea typeface="微软雅黑" panose="020B0503020204020204" pitchFamily="34" charset="-122"/>
              </a:rPr>
              <a:t>建立知识产权区域布局工作长效机制</a:t>
            </a:r>
            <a:r>
              <a:rPr lang="zh-CN" altLang="en-US" dirty="0"/>
              <a:t>。首先，介绍一下宁波知识产权区域布局工作的进展</a:t>
            </a:r>
          </a:p>
          <a:p>
            <a:endParaRPr lang="zh-CN" altLang="en-US" dirty="0"/>
          </a:p>
        </p:txBody>
      </p:sp>
      <p:sp>
        <p:nvSpPr>
          <p:cNvPr id="4" name="灯片编号占位符 3"/>
          <p:cNvSpPr>
            <a:spLocks noGrp="1"/>
          </p:cNvSpPr>
          <p:nvPr>
            <p:ph type="sldNum" sz="quarter" idx="10"/>
          </p:nvPr>
        </p:nvSpPr>
        <p:spPr/>
        <p:txBody>
          <a:bodyPr/>
          <a:lstStyle/>
          <a:p>
            <a:fld id="{A6F837B1-3942-4B36-A9A2-6AF914CEB0AE}" type="slidenum">
              <a:rPr lang="zh-CN" altLang="en-US" smtClean="0"/>
              <a:t>18</a:t>
            </a:fld>
            <a:endParaRPr lang="zh-CN" altLang="en-US"/>
          </a:p>
        </p:txBody>
      </p:sp>
    </p:spTree>
    <p:extLst>
      <p:ext uri="{BB962C8B-B14F-4D97-AF65-F5344CB8AC3E}">
        <p14:creationId xmlns:p14="http://schemas.microsoft.com/office/powerpoint/2010/main" val="3620644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spcBef>
                <a:spcPct val="0"/>
              </a:spcBef>
              <a:buNone/>
              <a:defRPr/>
            </a:pPr>
            <a:r>
              <a:rPr lang="zh-CN" altLang="en-US" sz="12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平台的总体思路及目标为着力推进</a:t>
            </a:r>
            <a:r>
              <a:rPr lang="zh-CN" altLang="en-US" sz="1200" dirty="0">
                <a:latin typeface="微软雅黑" panose="020B0503020204020204" pitchFamily="34" charset="-122"/>
                <a:ea typeface="微软雅黑" panose="020B0503020204020204" pitchFamily="34" charset="-122"/>
              </a:rPr>
              <a:t>知识产权区域布局数据和成果可视化展示；</a:t>
            </a:r>
            <a:r>
              <a:rPr lang="zh-CN" altLang="en-US" sz="1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着力匹配</a:t>
            </a:r>
            <a:r>
              <a:rPr lang="zh-CN" altLang="en-US" sz="1400" dirty="0">
                <a:latin typeface="微软雅黑" panose="020B0503020204020204" pitchFamily="34" charset="-122"/>
                <a:ea typeface="微软雅黑" panose="020B0503020204020204" pitchFamily="34" charset="-122"/>
              </a:rPr>
              <a:t>决策分析、资源共享、管理监测，成果动态；</a:t>
            </a:r>
            <a:r>
              <a:rPr lang="zh-CN" altLang="en-US" sz="1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着力辐射关联</a:t>
            </a:r>
            <a:r>
              <a:rPr lang="zh-CN" altLang="en-US" sz="1400" dirty="0">
                <a:latin typeface="微软雅黑" panose="020B0503020204020204" pitchFamily="34" charset="-122"/>
                <a:ea typeface="微软雅黑" panose="020B0503020204020204" pitchFamily="34" charset="-122"/>
              </a:rPr>
              <a:t>全市创新资源、产业资源、核心企业信息；着力建成</a:t>
            </a:r>
            <a:r>
              <a:rPr lang="zh-CN" altLang="en-US" sz="1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以知识产权为核心的区域创新</a:t>
            </a:r>
            <a:endParaRPr lang="en-US" altLang="zh-CN" sz="1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a:lnSpc>
                <a:spcPct val="150000"/>
              </a:lnSpc>
              <a:spcBef>
                <a:spcPct val="0"/>
              </a:spcBef>
              <a:buNone/>
              <a:defRPr/>
            </a:pPr>
            <a:r>
              <a:rPr lang="zh-CN" altLang="en-US" sz="1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发展决策管理信息系统</a:t>
            </a:r>
            <a:endParaRPr lang="en-US" altLang="zh-CN" sz="1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A6F837B1-3942-4B36-A9A2-6AF914CEB0AE}" type="slidenum">
              <a:rPr lang="zh-CN" altLang="en-US" smtClean="0"/>
              <a:t>19</a:t>
            </a:fld>
            <a:endParaRPr lang="zh-CN" altLang="en-US"/>
          </a:p>
        </p:txBody>
      </p:sp>
    </p:spTree>
    <p:extLst>
      <p:ext uri="{BB962C8B-B14F-4D97-AF65-F5344CB8AC3E}">
        <p14:creationId xmlns:p14="http://schemas.microsoft.com/office/powerpoint/2010/main" val="1753747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下面，我代表宁波市知识产权局就</a:t>
            </a:r>
            <a:r>
              <a:rPr lang="en-US" altLang="zh-CN" dirty="0"/>
              <a:t>《</a:t>
            </a:r>
            <a:r>
              <a:rPr lang="zh-CN" altLang="en-US" dirty="0"/>
              <a:t>宁波市知识产权区域布局工作情况</a:t>
            </a:r>
            <a:r>
              <a:rPr lang="en-US" altLang="zh-CN" dirty="0"/>
              <a:t>》</a:t>
            </a:r>
            <a:r>
              <a:rPr lang="zh-CN" altLang="en-US" dirty="0"/>
              <a:t>从三个方面作汇报，分别是：一、宁波知识产权区域布局工作进展；二、宁波区域布局信息平台建设情况；三、</a:t>
            </a:r>
            <a:r>
              <a:rPr lang="zh-CN" altLang="en-US" sz="1200" dirty="0">
                <a:solidFill>
                  <a:prstClr val="black"/>
                </a:solidFill>
                <a:latin typeface="微软雅黑" panose="020B0503020204020204" pitchFamily="34" charset="-122"/>
                <a:ea typeface="微软雅黑" panose="020B0503020204020204" pitchFamily="34" charset="-122"/>
              </a:rPr>
              <a:t>建立知识产权区域布局工作长效机制</a:t>
            </a:r>
            <a:r>
              <a:rPr lang="zh-CN" altLang="en-US" dirty="0"/>
              <a:t>。首先，介绍一下宁波知识产权区域布局工作的进展</a:t>
            </a:r>
          </a:p>
          <a:p>
            <a:endParaRPr lang="zh-CN" altLang="en-US" dirty="0"/>
          </a:p>
        </p:txBody>
      </p:sp>
      <p:sp>
        <p:nvSpPr>
          <p:cNvPr id="4" name="灯片编号占位符 3"/>
          <p:cNvSpPr>
            <a:spLocks noGrp="1"/>
          </p:cNvSpPr>
          <p:nvPr>
            <p:ph type="sldNum" sz="quarter" idx="10"/>
          </p:nvPr>
        </p:nvSpPr>
        <p:spPr/>
        <p:txBody>
          <a:bodyPr/>
          <a:lstStyle/>
          <a:p>
            <a:fld id="{A6F837B1-3942-4B36-A9A2-6AF914CEB0A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ChangeArrowheads="1" noTextEdit="1"/>
          </p:cNvSpPr>
          <p:nvPr>
            <p:ph type="sldImg"/>
          </p:nvPr>
        </p:nvSpPr>
        <p:spPr/>
      </p:sp>
      <p:sp>
        <p:nvSpPr>
          <p:cNvPr id="20483" name="备注占位符 2"/>
          <p:cNvSpPr>
            <a:spLocks noGrp="1"/>
          </p:cNvSpPr>
          <p:nvPr>
            <p:ph type="body" idx="1"/>
          </p:nvPr>
        </p:nvSpPr>
        <p:spPr bwMode="auto">
          <a:xfrm>
            <a:off x="679450" y="4778375"/>
            <a:ext cx="5438775" cy="3908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zh-CN" altLang="en-US" dirty="0"/>
              <a:t>平台的主要架构分</a:t>
            </a:r>
            <a:r>
              <a:rPr lang="en-US" altLang="zh-CN" dirty="0"/>
              <a:t>3</a:t>
            </a:r>
            <a:r>
              <a:rPr lang="zh-CN" altLang="en-US" dirty="0"/>
              <a:t>个层面，分别是基础数据库、信息服务平台和数据可视化工具，具有全类型数据采集、多维度研究分析、全数据动态关联、多产业数据映射、深层次发展引导、跨区域联动对比六大特色。</a:t>
            </a:r>
            <a:endParaRPr lang="en-US" altLang="zh-CN" dirty="0"/>
          </a:p>
          <a:p>
            <a:pPr>
              <a:spcBef>
                <a:spcPct val="0"/>
              </a:spcBef>
            </a:pPr>
            <a:endParaRPr lang="en-US" altLang="zh-CN" dirty="0"/>
          </a:p>
          <a:p>
            <a:endParaRPr lang="zh-CN" altLang="en-US" dirty="0"/>
          </a:p>
        </p:txBody>
      </p:sp>
      <p:sp>
        <p:nvSpPr>
          <p:cNvPr id="20484" name="日期占位符 3"/>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78DBB827-E1C7-4B7E-9365-C367D192B71D}" type="datetime1">
              <a:rPr lang="zh-CN" altLang="en-US" smtClean="0">
                <a:latin typeface="Arial" panose="020B0604020202020204" pitchFamily="34" charset="0"/>
              </a:rPr>
              <a:t>2018/5/4</a:t>
            </a:fld>
            <a:endParaRPr lang="zh-CN" altLang="en-US" sz="120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ct val="0"/>
              </a:spcBef>
            </a:pPr>
            <a:r>
              <a:rPr lang="zh-CN" altLang="en-US" dirty="0"/>
              <a:t>目前平台内容包括产业基础数据分析、专利数据可视化展示、产业研究报告展示、重点政策分析以及建议举措模块。具体内容我们通过一段视频来展示！</a:t>
            </a:r>
            <a:endParaRPr lang="en-US" altLang="zh-CN" dirty="0"/>
          </a:p>
        </p:txBody>
      </p:sp>
      <p:sp>
        <p:nvSpPr>
          <p:cNvPr id="4" name="灯片编号占位符 3"/>
          <p:cNvSpPr>
            <a:spLocks noGrp="1"/>
          </p:cNvSpPr>
          <p:nvPr>
            <p:ph type="sldNum" sz="quarter" idx="10"/>
          </p:nvPr>
        </p:nvSpPr>
        <p:spPr/>
        <p:txBody>
          <a:bodyPr/>
          <a:lstStyle/>
          <a:p>
            <a:fld id="{5D98884E-E52A-48AE-B09E-9B46F2B2267E}"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下面，我代表宁波市知识产权局就</a:t>
            </a:r>
            <a:r>
              <a:rPr lang="en-US" altLang="zh-CN" dirty="0"/>
              <a:t>《</a:t>
            </a:r>
            <a:r>
              <a:rPr lang="zh-CN" altLang="en-US" dirty="0"/>
              <a:t>宁波市知识产权区域布局工作情况</a:t>
            </a:r>
            <a:r>
              <a:rPr lang="en-US" altLang="zh-CN" dirty="0"/>
              <a:t>》</a:t>
            </a:r>
            <a:r>
              <a:rPr lang="zh-CN" altLang="en-US" dirty="0"/>
              <a:t>从三个方面作汇报，分别是：一、宁波知识产权区域布局工作进展；二、宁波区域布局信息平台建设情况；三、</a:t>
            </a:r>
            <a:r>
              <a:rPr lang="zh-CN" altLang="en-US" sz="1200" dirty="0">
                <a:solidFill>
                  <a:prstClr val="black"/>
                </a:solidFill>
                <a:latin typeface="微软雅黑" panose="020B0503020204020204" pitchFamily="34" charset="-122"/>
                <a:ea typeface="微软雅黑" panose="020B0503020204020204" pitchFamily="34" charset="-122"/>
              </a:rPr>
              <a:t>建立知识产权区域布局工作长效机制</a:t>
            </a:r>
            <a:r>
              <a:rPr lang="zh-CN" altLang="en-US" dirty="0"/>
              <a:t>。首先，介绍一下宁波知识产权区域布局工作的进展</a:t>
            </a:r>
          </a:p>
          <a:p>
            <a:endParaRPr lang="zh-CN" altLang="en-US" dirty="0"/>
          </a:p>
        </p:txBody>
      </p:sp>
      <p:sp>
        <p:nvSpPr>
          <p:cNvPr id="4" name="灯片编号占位符 3"/>
          <p:cNvSpPr>
            <a:spLocks noGrp="1"/>
          </p:cNvSpPr>
          <p:nvPr>
            <p:ph type="sldNum" sz="quarter" idx="10"/>
          </p:nvPr>
        </p:nvSpPr>
        <p:spPr/>
        <p:txBody>
          <a:bodyPr/>
          <a:lstStyle/>
          <a:p>
            <a:fld id="{A6F837B1-3942-4B36-A9A2-6AF914CEB0AE}" type="slidenum">
              <a:rPr lang="zh-CN" altLang="en-US" smtClean="0"/>
              <a:t>23</a:t>
            </a:fld>
            <a:endParaRPr lang="zh-CN" altLang="en-US"/>
          </a:p>
        </p:txBody>
      </p:sp>
    </p:spTree>
    <p:extLst>
      <p:ext uri="{BB962C8B-B14F-4D97-AF65-F5344CB8AC3E}">
        <p14:creationId xmlns:p14="http://schemas.microsoft.com/office/powerpoint/2010/main" val="21848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F837B1-3942-4B36-A9A2-6AF914CEB0AE}" type="slidenum">
              <a:rPr lang="zh-CN" altLang="en-US" smtClean="0"/>
              <a:t>24</a:t>
            </a:fld>
            <a:endParaRPr lang="zh-CN" altLang="en-US"/>
          </a:p>
        </p:txBody>
      </p:sp>
    </p:spTree>
    <p:extLst>
      <p:ext uri="{BB962C8B-B14F-4D97-AF65-F5344CB8AC3E}">
        <p14:creationId xmlns:p14="http://schemas.microsoft.com/office/powerpoint/2010/main" val="954633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F837B1-3942-4B36-A9A2-6AF914CEB0AE}" type="slidenum">
              <a:rPr lang="zh-CN" altLang="en-US" smtClean="0"/>
              <a:t>25</a:t>
            </a:fld>
            <a:endParaRPr lang="zh-CN" altLang="en-US"/>
          </a:p>
        </p:txBody>
      </p:sp>
    </p:spTree>
    <p:extLst>
      <p:ext uri="{BB962C8B-B14F-4D97-AF65-F5344CB8AC3E}">
        <p14:creationId xmlns:p14="http://schemas.microsoft.com/office/powerpoint/2010/main" val="954637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主要通过</a:t>
            </a:r>
            <a:r>
              <a:rPr lang="en-US" altLang="zh-CN" dirty="0"/>
              <a:t>3</a:t>
            </a:r>
            <a:r>
              <a:rPr lang="zh-CN" altLang="en-US" dirty="0"/>
              <a:t>个步骤，继续深入推进导向目录编制。一是</a:t>
            </a:r>
            <a:r>
              <a:rPr lang="zh-CN" altLang="en-US" sz="1200" dirty="0">
                <a:solidFill>
                  <a:schemeClr val="bg1"/>
                </a:solidFill>
                <a:latin typeface="+mn-ea"/>
              </a:rPr>
              <a:t>总结梳理第一阶段各项研究任务，形成导向目录编制基础数据以及各细分领域调查研究成果；二是</a:t>
            </a:r>
            <a:r>
              <a:rPr lang="zh-CN" altLang="en-US" sz="1200" dirty="0">
                <a:solidFill>
                  <a:schemeClr val="tx1">
                    <a:lumMod val="65000"/>
                    <a:lumOff val="35000"/>
                  </a:schemeClr>
                </a:solidFill>
                <a:latin typeface="+mn-ea"/>
              </a:rPr>
              <a:t>充分利用大连理工大学、中科院地理所研究成果，借鉴其编制思路、方法，开展宁波市相关领域多维度、多产业导向目录编制；三是</a:t>
            </a:r>
            <a:r>
              <a:rPr lang="zh-CN" altLang="en-US" sz="1200" dirty="0">
                <a:solidFill>
                  <a:schemeClr val="bg1"/>
                </a:solidFill>
                <a:latin typeface="+mn-ea"/>
              </a:rPr>
              <a:t>选择高端金属合金材料和注塑机、压铸模具产业开展导向目录编制，并逐步覆盖</a:t>
            </a:r>
            <a:r>
              <a:rPr lang="en-US" altLang="zh-CN" sz="1200" dirty="0">
                <a:solidFill>
                  <a:schemeClr val="bg1"/>
                </a:solidFill>
                <a:latin typeface="+mn-ea"/>
              </a:rPr>
              <a:t>3511</a:t>
            </a:r>
            <a:r>
              <a:rPr lang="zh-CN" altLang="en-US" sz="1200" dirty="0">
                <a:solidFill>
                  <a:schemeClr val="bg1"/>
                </a:solidFill>
                <a:latin typeface="+mn-ea"/>
              </a:rPr>
              <a:t>产业体系。为重点优势产业、战略性新兴产业打造立体式发展路径。</a:t>
            </a:r>
            <a:endParaRPr lang="en-US" altLang="zh-CN" sz="1200" dirty="0">
              <a:solidFill>
                <a:schemeClr val="bg1"/>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chemeClr val="bg1"/>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solidFill>
                <a:latin typeface="+mn-ea"/>
              </a:rPr>
              <a:t>注释：</a:t>
            </a:r>
            <a:r>
              <a:rPr lang="en-US" altLang="zh-CN" sz="1200" dirty="0">
                <a:solidFill>
                  <a:schemeClr val="bg1"/>
                </a:solidFill>
                <a:latin typeface="+mn-ea"/>
              </a:rPr>
              <a:t>3511</a:t>
            </a:r>
            <a:r>
              <a:rPr lang="zh-CN" altLang="en-US" sz="1200" dirty="0">
                <a:solidFill>
                  <a:schemeClr val="bg1"/>
                </a:solidFill>
                <a:latin typeface="+mn-ea"/>
              </a:rPr>
              <a:t>体系：</a:t>
            </a:r>
            <a:endParaRPr lang="en-US" altLang="zh-CN" sz="1200" dirty="0">
              <a:solidFill>
                <a:schemeClr val="bg1"/>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：重点发展以新材料、高端装备和新一代信息技术为代表的三大战略产业；</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：做强做优以汽车制造、绿色石化、时尚纺织服装、家用电器、清洁能源为代表的五大优势产业；</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：积极培育以生物医药、海洋高技术、节能环保为代表的一批新兴产业；</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：积极培育以工业创新设计、科技服务、检验检测为代表的一批生产性服务业。</a:t>
            </a:r>
          </a:p>
          <a:p>
            <a:endParaRPr lang="zh-CN" altLang="en-US" dirty="0"/>
          </a:p>
        </p:txBody>
      </p:sp>
      <p:sp>
        <p:nvSpPr>
          <p:cNvPr id="4" name="灯片编号占位符 3"/>
          <p:cNvSpPr>
            <a:spLocks noGrp="1"/>
          </p:cNvSpPr>
          <p:nvPr>
            <p:ph type="sldNum" sz="quarter" idx="10"/>
          </p:nvPr>
        </p:nvSpPr>
        <p:spPr/>
        <p:txBody>
          <a:bodyPr/>
          <a:lstStyle/>
          <a:p>
            <a:fld id="{5D98884E-E52A-48AE-B09E-9B46F2B2267E}"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强化部门联动，健全工作体系，注重成果落地，着力构建以知识产权为导向的资源配置机制，支撑政府的科学决策和产业转型升级。市知识产区局与科技局、经信委、财政局、商务局、发改委等部门共同协调，积极成立市知识产权领导小组，在多方面持续推进知识产权区域布局工作。</a:t>
            </a:r>
          </a:p>
        </p:txBody>
      </p:sp>
      <p:sp>
        <p:nvSpPr>
          <p:cNvPr id="4" name="灯片编号占位符 3"/>
          <p:cNvSpPr>
            <a:spLocks noGrp="1"/>
          </p:cNvSpPr>
          <p:nvPr>
            <p:ph type="sldNum" sz="quarter" idx="10"/>
          </p:nvPr>
        </p:nvSpPr>
        <p:spPr/>
        <p:txBody>
          <a:bodyPr/>
          <a:lstStyle/>
          <a:p>
            <a:fld id="{A6F837B1-3942-4B36-A9A2-6AF914CEB0AE}" type="slidenum">
              <a:rPr lang="zh-CN" altLang="en-US" smtClean="0"/>
              <a:t>27</a:t>
            </a:fld>
            <a:endParaRPr lang="zh-CN" altLang="en-US"/>
          </a:p>
        </p:txBody>
      </p:sp>
    </p:spTree>
    <p:extLst>
      <p:ext uri="{BB962C8B-B14F-4D97-AF65-F5344CB8AC3E}">
        <p14:creationId xmlns:p14="http://schemas.microsoft.com/office/powerpoint/2010/main" val="3250888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F837B1-3942-4B36-A9A2-6AF914CEB0AE}" type="slidenum">
              <a:rPr lang="zh-CN" altLang="en-US" smtClean="0"/>
              <a:t>28</a:t>
            </a:fld>
            <a:endParaRPr lang="zh-CN" altLang="en-US"/>
          </a:p>
        </p:txBody>
      </p:sp>
    </p:spTree>
    <p:extLst>
      <p:ext uri="{BB962C8B-B14F-4D97-AF65-F5344CB8AC3E}">
        <p14:creationId xmlns:p14="http://schemas.microsoft.com/office/powerpoint/2010/main" val="2368511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r>
              <a:rPr lang="zh-CN" altLang="en-US" dirty="0"/>
              <a:t>汇报完毕，敬请指导</a:t>
            </a:r>
          </a:p>
        </p:txBody>
      </p:sp>
      <p:sp>
        <p:nvSpPr>
          <p:cNvPr id="4" name="灯片编号占位符 3"/>
          <p:cNvSpPr>
            <a:spLocks noGrp="1"/>
          </p:cNvSpPr>
          <p:nvPr>
            <p:ph type="sldNum" sz="quarter" idx="10"/>
          </p:nvPr>
        </p:nvSpPr>
        <p:spPr/>
        <p:txBody>
          <a:bodyPr/>
          <a:lstStyle/>
          <a:p>
            <a:fld id="{A6F837B1-3942-4B36-A9A2-6AF914CEB0AE}" type="slidenum">
              <a:rPr lang="zh-CN" altLang="en-US" smtClean="0"/>
              <a:t>29</a:t>
            </a:fld>
            <a:endParaRPr lang="zh-CN" altLang="en-US"/>
          </a:p>
        </p:txBody>
      </p:sp>
    </p:spTree>
    <p:extLst>
      <p:ext uri="{BB962C8B-B14F-4D97-AF65-F5344CB8AC3E}">
        <p14:creationId xmlns:p14="http://schemas.microsoft.com/office/powerpoint/2010/main" val="2371627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F837B1-3942-4B36-A9A2-6AF914CEB0AE}" type="slidenum">
              <a:rPr lang="zh-CN" altLang="en-US" smtClean="0"/>
              <a:t>3</a:t>
            </a:fld>
            <a:endParaRPr lang="zh-CN" altLang="en-US"/>
          </a:p>
        </p:txBody>
      </p:sp>
    </p:spTree>
    <p:extLst>
      <p:ext uri="{BB962C8B-B14F-4D97-AF65-F5344CB8AC3E}">
        <p14:creationId xmlns:p14="http://schemas.microsoft.com/office/powerpoint/2010/main" val="202691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0488" y="744538"/>
            <a:ext cx="6616700" cy="3722687"/>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下面，我代表宁波市知识产权局就</a:t>
            </a:r>
            <a:r>
              <a:rPr lang="en-US" altLang="zh-CN" dirty="0"/>
              <a:t>《</a:t>
            </a:r>
            <a:r>
              <a:rPr lang="zh-CN" altLang="en-US" dirty="0"/>
              <a:t>宁波市知识产权区域布局工作情况</a:t>
            </a:r>
            <a:r>
              <a:rPr lang="en-US" altLang="zh-CN" dirty="0"/>
              <a:t>》</a:t>
            </a:r>
            <a:r>
              <a:rPr lang="zh-CN" altLang="en-US" dirty="0"/>
              <a:t>从三个方面作汇报，分别是：一、宁波知识产权区域布局工作进展；二、宁波区域布局信息平台建设情况；三、</a:t>
            </a:r>
            <a:r>
              <a:rPr lang="zh-CN" altLang="en-US" sz="1200" dirty="0">
                <a:solidFill>
                  <a:prstClr val="black"/>
                </a:solidFill>
                <a:latin typeface="微软雅黑" panose="020B0503020204020204" pitchFamily="34" charset="-122"/>
                <a:ea typeface="微软雅黑" panose="020B0503020204020204" pitchFamily="34" charset="-122"/>
              </a:rPr>
              <a:t>建立知识产权区域布局工作长效机制</a:t>
            </a:r>
            <a:r>
              <a:rPr lang="zh-CN" altLang="en-US" dirty="0"/>
              <a:t>。首先，介绍一下宁波知识产权区域布局工作的进展</a:t>
            </a:r>
          </a:p>
          <a:p>
            <a:endParaRPr lang="zh-CN" altLang="en-US" dirty="0"/>
          </a:p>
        </p:txBody>
      </p:sp>
      <p:sp>
        <p:nvSpPr>
          <p:cNvPr id="4" name="灯片编号占位符 3"/>
          <p:cNvSpPr>
            <a:spLocks noGrp="1"/>
          </p:cNvSpPr>
          <p:nvPr>
            <p:ph type="sldNum" sz="quarter" idx="10"/>
          </p:nvPr>
        </p:nvSpPr>
        <p:spPr/>
        <p:txBody>
          <a:bodyPr/>
          <a:lstStyle/>
          <a:p>
            <a:fld id="{A6F837B1-3942-4B36-A9A2-6AF914CEB0AE}" type="slidenum">
              <a:rPr lang="zh-CN" altLang="en-US" smtClean="0"/>
              <a:t>4</a:t>
            </a:fld>
            <a:endParaRPr lang="zh-CN" altLang="en-US"/>
          </a:p>
        </p:txBody>
      </p:sp>
    </p:spTree>
    <p:extLst>
      <p:ext uri="{BB962C8B-B14F-4D97-AF65-F5344CB8AC3E}">
        <p14:creationId xmlns:p14="http://schemas.microsoft.com/office/powerpoint/2010/main" val="514147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400" dirty="0"/>
              <a:t>为推进知识产权区域布局研究工作，根据区域布局试点工作方案，整合资源，按照</a:t>
            </a:r>
            <a:r>
              <a:rPr lang="en-US" altLang="zh-CN" sz="1400" dirty="0"/>
              <a:t>3</a:t>
            </a:r>
            <a:r>
              <a:rPr lang="zh-CN" altLang="en-US" sz="1400" dirty="0"/>
              <a:t>项任务的工作安排，开展知识产权区域布局项目研究工作，在</a:t>
            </a:r>
            <a:r>
              <a:rPr lang="en-US" altLang="zh-CN" sz="1400" dirty="0"/>
              <a:t>2016</a:t>
            </a:r>
            <a:r>
              <a:rPr lang="zh-CN" altLang="en-US" sz="1400" dirty="0"/>
              <a:t>年立项开展了</a:t>
            </a:r>
            <a:r>
              <a:rPr lang="en-US" altLang="zh-CN" sz="1400" dirty="0"/>
              <a:t>22</a:t>
            </a:r>
            <a:r>
              <a:rPr lang="zh-CN" altLang="en-US" sz="1400" dirty="0"/>
              <a:t>个研究课题，目前各课题研究团队均已初步提交研究报告，即将进入评审验收阶段。根据项目的主要研究内容，分成了数据资源类、政策评价类、质量评价类、产业研究类、平台建设类这</a:t>
            </a:r>
            <a:r>
              <a:rPr lang="en-US" altLang="zh-CN" sz="1400" dirty="0"/>
              <a:t>5</a:t>
            </a:r>
            <a:r>
              <a:rPr lang="zh-CN" altLang="en-US" sz="1400" dirty="0"/>
              <a:t>类。根据方案任务部署，</a:t>
            </a:r>
            <a:r>
              <a:rPr lang="en-US" altLang="zh-CN" sz="1400" dirty="0"/>
              <a:t>2017</a:t>
            </a:r>
            <a:r>
              <a:rPr lang="zh-CN" altLang="en-US" sz="1400" dirty="0"/>
              <a:t>年设置了导向目录、平台建设、推广应用三类课题。</a:t>
            </a:r>
            <a:endParaRPr lang="en-US" altLang="zh-CN" sz="1400" dirty="0"/>
          </a:p>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以上是宁波市知识产权区域布局试点项目的立项清单，共分为五类，合计</a:t>
            </a:r>
            <a:r>
              <a:rPr lang="en-US" altLang="zh-CN" dirty="0"/>
              <a:t>22</a:t>
            </a:r>
            <a:r>
              <a:rPr lang="zh-CN" altLang="en-US" dirty="0"/>
              <a:t>个项目，依据不同颜色区分。从申报单位情况来看，聚集了高校科研院所、企业、专利代理机构等多类别单位。下面将对这</a:t>
            </a:r>
            <a:r>
              <a:rPr lang="en-US" altLang="zh-CN" dirty="0"/>
              <a:t>5</a:t>
            </a:r>
            <a:r>
              <a:rPr lang="zh-CN" altLang="en-US" dirty="0"/>
              <a:t>类课题的研究情况作详细汇报。</a:t>
            </a:r>
          </a:p>
        </p:txBody>
      </p:sp>
      <p:sp>
        <p:nvSpPr>
          <p:cNvPr id="4" name="灯片编号占位符 3"/>
          <p:cNvSpPr>
            <a:spLocks noGrp="1"/>
          </p:cNvSpPr>
          <p:nvPr>
            <p:ph type="sldNum" sz="quarter" idx="10"/>
          </p:nvPr>
        </p:nvSpPr>
        <p:spPr/>
        <p:txBody>
          <a:bodyPr/>
          <a:lstStyle/>
          <a:p>
            <a:fld id="{A6F837B1-3942-4B36-A9A2-6AF914CEB0A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第一类是数据资源类，以宁波、上海、杭州、南京、苏州等长三角主要城市为研究样本，构建了</a:t>
            </a:r>
            <a:r>
              <a:rPr lang="en-US" altLang="zh-CN" dirty="0"/>
              <a:t>5</a:t>
            </a:r>
            <a:r>
              <a:rPr lang="zh-CN" altLang="en-US" dirty="0"/>
              <a:t>个一级指标，</a:t>
            </a:r>
            <a:r>
              <a:rPr lang="en-US" altLang="zh-CN" dirty="0"/>
              <a:t>12</a:t>
            </a:r>
            <a:r>
              <a:rPr lang="zh-CN" altLang="en-US" dirty="0"/>
              <a:t>个二级指标，近</a:t>
            </a:r>
            <a:r>
              <a:rPr lang="en-US" altLang="zh-CN" dirty="0"/>
              <a:t>100</a:t>
            </a:r>
            <a:r>
              <a:rPr lang="zh-CN" altLang="en-US" dirty="0"/>
              <a:t>个三级指标的全面指标体系，通过查找各地市年鉴、政府官网、电话邮件咨询、发送函件、问卷调查等方式，收集了各区域科技、教育、知识产权、产业、经济等各类资源布局数据的情况，形成了</a:t>
            </a:r>
            <a:r>
              <a:rPr lang="en-US" altLang="zh-CN" dirty="0"/>
              <a:t>《</a:t>
            </a:r>
            <a:r>
              <a:rPr lang="zh-CN" altLang="en-US" dirty="0"/>
              <a:t>宁波及长三角重点城市创新资源布局数据汇编</a:t>
            </a:r>
            <a:r>
              <a:rPr lang="en-US" altLang="zh-CN" dirty="0"/>
              <a:t>》</a:t>
            </a:r>
            <a:r>
              <a:rPr lang="zh-CN" altLang="en-US" dirty="0"/>
              <a:t>，对各区域的资源布局情况进行全面比较分析，为宁波政府部门提供相应的建议和发展路径。</a:t>
            </a:r>
          </a:p>
        </p:txBody>
      </p:sp>
      <p:sp>
        <p:nvSpPr>
          <p:cNvPr id="4" name="灯片编号占位符 3"/>
          <p:cNvSpPr>
            <a:spLocks noGrp="1"/>
          </p:cNvSpPr>
          <p:nvPr>
            <p:ph type="sldNum" sz="quarter" idx="10"/>
          </p:nvPr>
        </p:nvSpPr>
        <p:spPr/>
        <p:txBody>
          <a:bodyPr/>
          <a:lstStyle/>
          <a:p>
            <a:fld id="{A6F837B1-3942-4B36-A9A2-6AF914CEB0AE}"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从该类课题收集的数据情况来看，在科技、知识产权资源布局上，宁波在长三角主要城市城市中存在短板，如演示图中箭头所示：</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R&amp;D</a:t>
            </a:r>
            <a:r>
              <a:rPr lang="zh-CN" altLang="zh-CN" sz="1200" kern="1200" dirty="0">
                <a:solidFill>
                  <a:schemeClr val="tx1"/>
                </a:solidFill>
                <a:effectLst/>
                <a:latin typeface="+mn-lt"/>
                <a:ea typeface="+mn-ea"/>
                <a:cs typeface="+mn-cs"/>
              </a:rPr>
              <a:t>经费支出、</a:t>
            </a:r>
            <a:r>
              <a:rPr lang="en-US" altLang="zh-CN" sz="1200" kern="1200" dirty="0">
                <a:solidFill>
                  <a:schemeClr val="tx1"/>
                </a:solidFill>
                <a:effectLst/>
                <a:latin typeface="+mn-lt"/>
                <a:ea typeface="+mn-ea"/>
                <a:cs typeface="+mn-cs"/>
              </a:rPr>
              <a:t>R&amp;D</a:t>
            </a:r>
            <a:r>
              <a:rPr lang="zh-CN" altLang="zh-CN" sz="1200" kern="1200" dirty="0">
                <a:solidFill>
                  <a:schemeClr val="tx1"/>
                </a:solidFill>
                <a:effectLst/>
                <a:latin typeface="+mn-lt"/>
                <a:ea typeface="+mn-ea"/>
                <a:cs typeface="+mn-cs"/>
              </a:rPr>
              <a:t>投入强度、技术交易额、国家级工程技术研究中心、重点实验室个数等反映科技创新能力的重点指标排名</a:t>
            </a:r>
            <a:r>
              <a:rPr lang="zh-CN" altLang="en-US" sz="1200" kern="1200" dirty="0">
                <a:solidFill>
                  <a:schemeClr val="tx1"/>
                </a:solidFill>
                <a:effectLst/>
                <a:latin typeface="+mn-lt"/>
                <a:ea typeface="+mn-ea"/>
                <a:cs typeface="+mn-cs"/>
              </a:rPr>
              <a:t>相对</a:t>
            </a:r>
            <a:r>
              <a:rPr lang="zh-CN" altLang="zh-CN" sz="1200" kern="1200" dirty="0">
                <a:solidFill>
                  <a:schemeClr val="tx1"/>
                </a:solidFill>
                <a:effectLst/>
                <a:latin typeface="+mn-lt"/>
                <a:ea typeface="+mn-ea"/>
                <a:cs typeface="+mn-cs"/>
              </a:rPr>
              <a:t>靠后</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、发明专利申请量和授权量在长三角主要城市中的排名也相对靠后</a:t>
            </a:r>
            <a:endParaRPr lang="zh-CN" altLang="en-US" dirty="0"/>
          </a:p>
        </p:txBody>
      </p:sp>
      <p:sp>
        <p:nvSpPr>
          <p:cNvPr id="4" name="灯片编号占位符 3"/>
          <p:cNvSpPr>
            <a:spLocks noGrp="1"/>
          </p:cNvSpPr>
          <p:nvPr>
            <p:ph type="sldNum" sz="quarter" idx="10"/>
          </p:nvPr>
        </p:nvSpPr>
        <p:spPr/>
        <p:txBody>
          <a:bodyPr/>
          <a:lstStyle/>
          <a:p>
            <a:fld id="{A6F837B1-3942-4B36-A9A2-6AF914CEB0AE}"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该类课题的主要研究结论是：</a:t>
            </a:r>
            <a:endParaRPr lang="en-US" altLang="zh-CN" dirty="0"/>
          </a:p>
          <a:p>
            <a:r>
              <a:rPr lang="en-US" altLang="zh-CN" dirty="0"/>
              <a:t>1</a:t>
            </a:r>
            <a:r>
              <a:rPr lang="zh-CN" altLang="en-US" dirty="0"/>
              <a:t>、长三角主要城市科技资源同步增长，但宁波排在后半段的局面仍未改变</a:t>
            </a:r>
          </a:p>
          <a:p>
            <a:r>
              <a:rPr lang="en-US" altLang="zh-CN" dirty="0"/>
              <a:t>2</a:t>
            </a:r>
            <a:r>
              <a:rPr lang="zh-CN" altLang="en-US" dirty="0"/>
              <a:t>、长三角主要城市知识产权资源增长趋势相似，呈现以上海为中心，向周边地区辐射、扩散的分布态势</a:t>
            </a:r>
          </a:p>
          <a:p>
            <a:r>
              <a:rPr lang="en-US" altLang="zh-CN" dirty="0"/>
              <a:t>3</a:t>
            </a:r>
            <a:r>
              <a:rPr lang="zh-CN" altLang="en-US" dirty="0"/>
              <a:t>、宁波知识产权支撑创新发展、经济发展能力逐步提升；</a:t>
            </a:r>
          </a:p>
          <a:p>
            <a:r>
              <a:rPr lang="en-US" altLang="zh-CN" dirty="0"/>
              <a:t>4</a:t>
            </a:r>
            <a:r>
              <a:rPr lang="zh-CN" altLang="en-US" dirty="0"/>
              <a:t>、宁波高等教育服务科技创新意识较强，与先进城市的差距逐步缩小</a:t>
            </a:r>
          </a:p>
          <a:p>
            <a:r>
              <a:rPr lang="en-US" altLang="zh-CN" dirty="0"/>
              <a:t>5</a:t>
            </a:r>
            <a:r>
              <a:rPr lang="zh-CN" altLang="en-US" dirty="0"/>
              <a:t>、科教资源薄弱是目前制约宁波知识产权发展的主要短板</a:t>
            </a:r>
          </a:p>
          <a:p>
            <a:endParaRPr lang="zh-CN" altLang="en-US" dirty="0"/>
          </a:p>
        </p:txBody>
      </p:sp>
      <p:sp>
        <p:nvSpPr>
          <p:cNvPr id="4" name="灯片编号占位符 3"/>
          <p:cNvSpPr>
            <a:spLocks noGrp="1"/>
          </p:cNvSpPr>
          <p:nvPr>
            <p:ph type="sldNum" sz="quarter" idx="10"/>
          </p:nvPr>
        </p:nvSpPr>
        <p:spPr/>
        <p:txBody>
          <a:bodyPr/>
          <a:lstStyle/>
          <a:p>
            <a:fld id="{A6F837B1-3942-4B36-A9A2-6AF914CEB0AE}" type="slidenum">
              <a:rPr lang="zh-CN" altLang="en-US" smtClean="0"/>
              <a:t>9</a:t>
            </a:fld>
            <a:endParaRPr lang="zh-CN" altLang="en-US"/>
          </a:p>
        </p:txBody>
      </p:sp>
    </p:spTree>
    <p:extLst>
      <p:ext uri="{BB962C8B-B14F-4D97-AF65-F5344CB8AC3E}">
        <p14:creationId xmlns:p14="http://schemas.microsoft.com/office/powerpoint/2010/main" val="342071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397" y="1122363"/>
            <a:ext cx="9146381"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397" y="3602038"/>
            <a:ext cx="914638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952C373-83E8-404D-A870-0C99071BEBA1}" type="datetimeFigureOut">
              <a:rPr lang="zh-CN" altLang="en-US" smtClean="0"/>
              <a:t>2018/5/4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52C373-83E8-404D-A870-0C99071BEBA1}" type="datetimeFigureOut">
              <a:rPr lang="zh-CN" altLang="en-US" smtClean="0"/>
              <a:t>2018/5/4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7172" y="365125"/>
            <a:ext cx="2629585"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418" y="365125"/>
            <a:ext cx="7736314"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52C373-83E8-404D-A870-0C99071BEBA1}" type="datetimeFigureOut">
              <a:rPr lang="zh-CN" altLang="en-US" smtClean="0"/>
              <a:t>2018/5/4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transition spd="med">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52C373-83E8-404D-A870-0C99071BEBA1}" type="datetimeFigureOut">
              <a:rPr lang="zh-CN" altLang="en-US" smtClean="0"/>
              <a:t>2018/5/4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067" y="1709739"/>
            <a:ext cx="10518338"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2067" y="4589464"/>
            <a:ext cx="10518338"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952C373-83E8-404D-A870-0C99071BEBA1}" type="datetimeFigureOut">
              <a:rPr lang="zh-CN" altLang="en-US" smtClean="0"/>
              <a:t>2018/5/4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418" y="1825625"/>
            <a:ext cx="5182949"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3808" y="1825625"/>
            <a:ext cx="5182949"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952C373-83E8-404D-A870-0C99071BEBA1}" type="datetimeFigureOut">
              <a:rPr lang="zh-CN" altLang="en-US" smtClean="0"/>
              <a:t>2018/5/4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007" y="365126"/>
            <a:ext cx="10518338"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40007" y="1681163"/>
            <a:ext cx="51591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40007" y="2505075"/>
            <a:ext cx="515913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3807" y="1681163"/>
            <a:ext cx="51845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3807" y="2505075"/>
            <a:ext cx="518453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952C373-83E8-404D-A870-0C99071BEBA1}" type="datetimeFigureOut">
              <a:rPr lang="zh-CN" altLang="en-US" smtClean="0"/>
              <a:t>2018/5/4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952C373-83E8-404D-A870-0C99071BEBA1}" type="datetimeFigureOut">
              <a:rPr lang="zh-CN" altLang="en-US" smtClean="0"/>
              <a:t>2018/5/4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52C373-83E8-404D-A870-0C99071BEBA1}" type="datetimeFigureOut">
              <a:rPr lang="zh-CN" altLang="en-US" smtClean="0"/>
              <a:t>2018/5/4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007" y="457200"/>
            <a:ext cx="3933261"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4538" y="987426"/>
            <a:ext cx="617380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40007" y="2057400"/>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952C373-83E8-404D-A870-0C99071BEBA1}" type="datetimeFigureOut">
              <a:rPr lang="zh-CN" altLang="en-US" smtClean="0"/>
              <a:t>2018/5/4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007" y="457200"/>
            <a:ext cx="3933261"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4538" y="987426"/>
            <a:ext cx="6173807"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40007" y="2057400"/>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952C373-83E8-404D-A870-0C99071BEBA1}" type="datetimeFigureOut">
              <a:rPr lang="zh-CN" altLang="en-US" smtClean="0"/>
              <a:t>2018/5/4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4000">
              <a:schemeClr val="accent3">
                <a:lumMod val="5000"/>
                <a:lumOff val="95000"/>
              </a:schemeClr>
            </a:gs>
            <a:gs pos="70000">
              <a:schemeClr val="bg1">
                <a:lumMod val="95000"/>
              </a:schemeClr>
            </a:gs>
            <a:gs pos="89000">
              <a:schemeClr val="accent3">
                <a:lumMod val="45000"/>
                <a:lumOff val="5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419" y="365126"/>
            <a:ext cx="10518338"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419" y="1825625"/>
            <a:ext cx="10518338"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418" y="6356351"/>
            <a:ext cx="27439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52C373-83E8-404D-A870-0C99071BEBA1}" type="datetimeFigureOut">
              <a:rPr lang="zh-CN" altLang="en-US" smtClean="0"/>
              <a:t>2018/5/4</a:t>
            </a:fld>
            <a:endParaRPr lang="zh-CN" altLang="en-US"/>
          </a:p>
        </p:txBody>
      </p:sp>
      <p:sp>
        <p:nvSpPr>
          <p:cNvPr id="5" name="页脚占位符 4"/>
          <p:cNvSpPr>
            <a:spLocks noGrp="1"/>
          </p:cNvSpPr>
          <p:nvPr>
            <p:ph type="ftr" sz="quarter" idx="3"/>
          </p:nvPr>
        </p:nvSpPr>
        <p:spPr>
          <a:xfrm>
            <a:off x="4039652" y="6356351"/>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2843" y="6356351"/>
            <a:ext cx="274391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3FFD15-FD4A-41A0-98B0-8A0E50279E3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chart" Target="../charts/chart5.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7.xml"/><Relationship Id="rId7" Type="http://schemas.openxmlformats.org/officeDocument/2006/relationships/image" Target="../media/image18.emf"/><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chart" Target="../charts/chart7.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21306;&#22495;&#24067;&#23616;&#20449;&#24687;&#24179;&#21488;&#23637;&#31034;.mp4"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3.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5.emf"/></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slide" Target="slide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5" y="0"/>
            <a:ext cx="12192000" cy="3829434"/>
          </a:xfrm>
          <a:prstGeom prst="rect">
            <a:avLst/>
          </a:prstGeom>
          <a:effectLst>
            <a:glow rad="127000">
              <a:schemeClr val="accent1">
                <a:alpha val="26000"/>
              </a:schemeClr>
            </a:glow>
            <a:outerShdw blurRad="50800" dist="50800" dir="5400000" algn="ctr" rotWithShape="0">
              <a:srgbClr val="000000">
                <a:alpha val="23000"/>
              </a:srgbClr>
            </a:outerShdw>
            <a:reflection endPos="0" dist="50800" dir="5400000" sy="-100000" algn="bl" rotWithShape="0"/>
          </a:effectLst>
        </p:spPr>
      </p:pic>
      <p:sp>
        <p:nvSpPr>
          <p:cNvPr id="9" name="TextBox 8"/>
          <p:cNvSpPr txBox="1"/>
          <p:nvPr/>
        </p:nvSpPr>
        <p:spPr>
          <a:xfrm>
            <a:off x="1561083" y="3829434"/>
            <a:ext cx="9341143" cy="1862048"/>
          </a:xfrm>
          <a:prstGeom prst="rect">
            <a:avLst/>
          </a:prstGeom>
          <a:noFill/>
          <a:effectLst/>
        </p:spPr>
        <p:txBody>
          <a:bodyPr wrap="square" rtlCol="0">
            <a:spAutoFit/>
          </a:bodyPr>
          <a:lstStyle/>
          <a:p>
            <a:pPr algn="ctr" fontAlgn="base">
              <a:lnSpc>
                <a:spcPct val="125000"/>
              </a:lnSpc>
              <a:spcBef>
                <a:spcPct val="0"/>
              </a:spcBef>
              <a:spcAft>
                <a:spcPct val="0"/>
              </a:spcAft>
              <a:defRPr/>
            </a:pPr>
            <a:r>
              <a:rPr lang="zh-CN" altLang="en-US" sz="4600" b="1" dirty="0">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宁波市知识产权区域布局项目实施</a:t>
            </a:r>
          </a:p>
          <a:p>
            <a:pPr algn="ctr" fontAlgn="base">
              <a:lnSpc>
                <a:spcPct val="125000"/>
              </a:lnSpc>
              <a:spcBef>
                <a:spcPct val="0"/>
              </a:spcBef>
              <a:spcAft>
                <a:spcPct val="0"/>
              </a:spcAft>
              <a:defRPr/>
            </a:pPr>
            <a:r>
              <a:rPr lang="zh-CN" altLang="en-US" sz="4600" b="1" dirty="0">
                <a:effectLst>
                  <a:outerShdw blurRad="50800" dist="38100" dir="2700000" algn="tl" rotWithShape="0">
                    <a:prstClr val="black">
                      <a:alpha val="40000"/>
                    </a:prstClr>
                  </a:outerShdw>
                </a:effectLst>
                <a:latin typeface="微软雅黑" panose="020B0503020204020204" pitchFamily="34" charset="-122"/>
                <a:ea typeface="微软雅黑" panose="020B0503020204020204" pitchFamily="34" charset="-122"/>
                <a:sym typeface="微软雅黑" panose="020B0503020204020204" pitchFamily="34" charset="-122"/>
              </a:rPr>
              <a:t>情况汇报</a:t>
            </a:r>
          </a:p>
        </p:txBody>
      </p:sp>
      <p:sp>
        <p:nvSpPr>
          <p:cNvPr id="10" name="Rectangle 4"/>
          <p:cNvSpPr txBox="1">
            <a:spLocks noChangeArrowheads="1"/>
          </p:cNvSpPr>
          <p:nvPr/>
        </p:nvSpPr>
        <p:spPr bwMode="auto">
          <a:xfrm>
            <a:off x="3481407" y="6051561"/>
            <a:ext cx="5235536" cy="6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fontAlgn="base">
              <a:spcBef>
                <a:spcPct val="0"/>
              </a:spcBef>
              <a:spcAft>
                <a:spcPct val="0"/>
              </a:spcAft>
            </a:pPr>
            <a:r>
              <a:rPr lang="zh-CN" altLang="en-US" dirty="0">
                <a:solidFill>
                  <a:srgbClr val="002060"/>
                </a:solidFill>
                <a:latin typeface="微软雅黑" panose="020B0503020204020204" pitchFamily="34" charset="-122"/>
                <a:ea typeface="微软雅黑" panose="020B0503020204020204" pitchFamily="34" charset="-122"/>
              </a:rPr>
              <a:t>宁波市科技信息研究院</a:t>
            </a:r>
            <a:endParaRPr lang="en-US" altLang="zh-CN" dirty="0">
              <a:solidFill>
                <a:srgbClr val="002060"/>
              </a:solidFill>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en-US" dirty="0">
                <a:solidFill>
                  <a:srgbClr val="002060"/>
                </a:solidFill>
                <a:latin typeface="微软雅黑" panose="020B0503020204020204" pitchFamily="34" charset="-122"/>
                <a:ea typeface="微软雅黑" panose="020B0503020204020204" pitchFamily="34" charset="-122"/>
              </a:rPr>
              <a:t>二〇一八年五月</a:t>
            </a:r>
            <a:endParaRPr lang="en-US" altLang="zh-CN" dirty="0">
              <a:solidFill>
                <a:srgbClr val="002060"/>
              </a:solidFill>
              <a:latin typeface="微软雅黑" panose="020B0503020204020204" pitchFamily="34" charset="-122"/>
              <a:ea typeface="微软雅黑" panose="020B0503020204020204" pitchFamily="34" charset="-122"/>
            </a:endParaRPr>
          </a:p>
        </p:txBody>
      </p:sp>
      <p:sp>
        <p:nvSpPr>
          <p:cNvPr id="17" name="TextBox 16"/>
          <p:cNvSpPr txBox="1"/>
          <p:nvPr/>
        </p:nvSpPr>
        <p:spPr>
          <a:xfrm>
            <a:off x="13514414" y="7029400"/>
            <a:ext cx="877163" cy="369332"/>
          </a:xfrm>
          <a:prstGeom prst="rect">
            <a:avLst/>
          </a:prstGeom>
          <a:noFill/>
        </p:spPr>
        <p:txBody>
          <a:bodyPr wrap="none" rtlCol="0">
            <a:spAutoFit/>
          </a:bodyPr>
          <a:lstStyle/>
          <a:p>
            <a:r>
              <a:rPr lang="zh-CN" altLang="en-US" dirty="0"/>
              <a:t>延时符</a:t>
            </a: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203" y="620688"/>
            <a:ext cx="2590800" cy="676275"/>
          </a:xfrm>
          <a:prstGeom prst="rect">
            <a:avLst/>
          </a:prstGeom>
        </p:spPr>
      </p:pic>
    </p:spTree>
    <p:custDataLst>
      <p:tags r:id="rId1"/>
    </p:custData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92929" y="0"/>
            <a:ext cx="576066" cy="836712"/>
            <a:chOff x="841002" y="360040"/>
            <a:chExt cx="504057" cy="836712"/>
          </a:xfrm>
          <a:gradFill>
            <a:gsLst>
              <a:gs pos="0">
                <a:srgbClr val="0E1A40"/>
              </a:gs>
              <a:gs pos="100000">
                <a:srgbClr val="2F5EB0"/>
              </a:gs>
            </a:gsLst>
            <a:lin ang="13800000" scaled="0"/>
          </a:gradFill>
        </p:grpSpPr>
        <p:sp>
          <p:nvSpPr>
            <p:cNvPr id="12" name="矩形 11"/>
            <p:cNvSpPr/>
            <p:nvPr/>
          </p:nvSpPr>
          <p:spPr>
            <a:xfrm>
              <a:off x="841002"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等腰三角形 1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9"/>
          <p:cNvSpPr txBox="1"/>
          <p:nvPr/>
        </p:nvSpPr>
        <p:spPr>
          <a:xfrm>
            <a:off x="916896" y="203375"/>
            <a:ext cx="11096577" cy="438582"/>
          </a:xfrm>
          <a:prstGeom prst="rect">
            <a:avLst/>
          </a:prstGeom>
          <a:noFill/>
        </p:spPr>
        <p:txBody>
          <a:bodyPr wrap="square" lIns="68580" tIns="34290" rIns="68580" bIns="34290" rtlCol="0">
            <a:spAutoFit/>
          </a:bodyPr>
          <a:lstStyle/>
          <a:p>
            <a:pPr marL="0" lvl="1"/>
            <a:r>
              <a:rPr lang="zh-CN" altLang="en-US" sz="2400" b="1" dirty="0">
                <a:solidFill>
                  <a:srgbClr val="2F5E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国内外及长三角区域主要城市科技政策、知识产权、产业、经济等政策评价</a:t>
            </a:r>
          </a:p>
        </p:txBody>
      </p:sp>
      <p:sp>
        <p:nvSpPr>
          <p:cNvPr id="15" name="文本框 14"/>
          <p:cNvSpPr txBox="1"/>
          <p:nvPr/>
        </p:nvSpPr>
        <p:spPr>
          <a:xfrm>
            <a:off x="316276" y="203375"/>
            <a:ext cx="373820"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470149" y="1274693"/>
            <a:ext cx="9254876" cy="5400600"/>
          </a:xfrm>
          <a:prstGeom prst="rect">
            <a:avLst/>
          </a:prstGeom>
        </p:spPr>
      </p:pic>
      <p:sp>
        <p:nvSpPr>
          <p:cNvPr id="5" name="矩形 4"/>
          <p:cNvSpPr/>
          <p:nvPr/>
        </p:nvSpPr>
        <p:spPr>
          <a:xfrm>
            <a:off x="3793331" y="867876"/>
            <a:ext cx="4801314" cy="369332"/>
          </a:xfrm>
          <a:prstGeom prst="rect">
            <a:avLst/>
          </a:prstGeom>
          <a:solidFill>
            <a:srgbClr val="00B0F0"/>
          </a:solidFill>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长三角地区知识产权相关政策亮点的总结对比</a:t>
            </a:r>
          </a:p>
        </p:txBody>
      </p:sp>
      <p:sp>
        <p:nvSpPr>
          <p:cNvPr id="2" name="文本框 1"/>
          <p:cNvSpPr txBox="1"/>
          <p:nvPr/>
        </p:nvSpPr>
        <p:spPr>
          <a:xfrm>
            <a:off x="1201043" y="3212976"/>
            <a:ext cx="1107996" cy="369332"/>
          </a:xfrm>
          <a:prstGeom prst="rect">
            <a:avLst/>
          </a:prstGeom>
          <a:noFill/>
        </p:spPr>
        <p:txBody>
          <a:bodyPr wrap="square" rtlCol="0">
            <a:spAutoFit/>
          </a:bodyPr>
          <a:lstStyle/>
          <a:p>
            <a:r>
              <a:rPr lang="zh-CN" altLang="en-US" b="1" dirty="0">
                <a:solidFill>
                  <a:srgbClr val="0070C0"/>
                </a:solidFill>
              </a:rPr>
              <a:t>政策亮点</a:t>
            </a:r>
          </a:p>
        </p:txBody>
      </p:sp>
      <p:cxnSp>
        <p:nvCxnSpPr>
          <p:cNvPr id="6" name="直接箭头连接符 5"/>
          <p:cNvCxnSpPr>
            <a:stCxn id="2" idx="3"/>
          </p:cNvCxnSpPr>
          <p:nvPr/>
        </p:nvCxnSpPr>
        <p:spPr>
          <a:xfrm>
            <a:off x="2309039" y="3397642"/>
            <a:ext cx="1124252" cy="679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2209155" y="3573016"/>
            <a:ext cx="1368152" cy="18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2281163" y="1628800"/>
            <a:ext cx="1512168" cy="1728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552971" y="4725144"/>
            <a:ext cx="5207749" cy="988216"/>
          </a:xfrm>
          <a:prstGeom prst="roundRect">
            <a:avLst/>
          </a:prstGeom>
          <a:solidFill>
            <a:srgbClr val="F4E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588" y="6018835"/>
            <a:ext cx="12191999" cy="839140"/>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972468" y="6165304"/>
            <a:ext cx="8895384" cy="523220"/>
          </a:xfrm>
          <a:prstGeom prst="rect">
            <a:avLst/>
          </a:prstGeom>
          <a:noFill/>
        </p:spPr>
        <p:txBody>
          <a:bodyPr wrap="none" rtlCol="0">
            <a:spAutoFit/>
          </a:bodyPr>
          <a:lstStyle/>
          <a:p>
            <a:pPr indent="406400" algn="just"/>
            <a:r>
              <a:rPr lang="en-US" altLang="zh-CN"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聚焦主导产业开展知识产权产业链布局</a:t>
            </a:r>
            <a:r>
              <a:rPr lang="zh-CN" altLang="en-US"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加强新兴领域知识产权政策研究和制定</a:t>
            </a:r>
            <a:r>
              <a:rPr lang="zh-CN" altLang="en-US"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indent="406400" algn="just"/>
            <a:r>
              <a:rPr lang="en-US" altLang="zh-CN" sz="14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4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强化知识产权运营</a:t>
            </a:r>
            <a:r>
              <a:rPr lang="zh-CN" altLang="en-US"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提升知识产权服务能力与质量</a:t>
            </a:r>
            <a:r>
              <a:rPr lang="zh-CN" altLang="en-US"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4</a:t>
            </a:r>
            <a:r>
              <a:rPr lang="zh-CN" altLang="en-US" sz="14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b="1"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构建知识产权综合管理和跨部门资源配置机制</a:t>
            </a:r>
            <a:endParaRPr lang="zh-CN" altLang="zh-CN"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文本框 27"/>
          <p:cNvSpPr txBox="1"/>
          <p:nvPr/>
        </p:nvSpPr>
        <p:spPr>
          <a:xfrm>
            <a:off x="788579" y="6147347"/>
            <a:ext cx="545315" cy="523220"/>
          </a:xfrm>
          <a:prstGeom prst="rect">
            <a:avLst/>
          </a:prstGeom>
          <a:solidFill>
            <a:schemeClr val="accent5">
              <a:lumMod val="75000"/>
            </a:schemeClr>
          </a:solidFill>
        </p:spPr>
        <p:txBody>
          <a:bodyPr wrap="square" rtlCol="0">
            <a:spAutoFit/>
          </a:bodyPr>
          <a:lstStyle/>
          <a:p>
            <a:r>
              <a:rPr lang="zh-CN" altLang="en-US" sz="1400" b="1" dirty="0">
                <a:solidFill>
                  <a:schemeClr val="bg1"/>
                </a:solidFill>
              </a:rPr>
              <a:t>对策</a:t>
            </a:r>
            <a:endParaRPr lang="en-US" altLang="zh-CN" sz="1400" b="1" dirty="0">
              <a:solidFill>
                <a:schemeClr val="bg1"/>
              </a:solidFill>
            </a:endParaRPr>
          </a:p>
          <a:p>
            <a:r>
              <a:rPr lang="zh-CN" altLang="en-US" sz="1400" b="1" dirty="0">
                <a:solidFill>
                  <a:schemeClr val="bg1"/>
                </a:solidFill>
              </a:rPr>
              <a:t>建议</a:t>
            </a:r>
          </a:p>
        </p:txBody>
      </p:sp>
      <p:cxnSp>
        <p:nvCxnSpPr>
          <p:cNvPr id="180" name="Straight Connector 11"/>
          <p:cNvCxnSpPr/>
          <p:nvPr/>
        </p:nvCxnSpPr>
        <p:spPr>
          <a:xfrm>
            <a:off x="6057104" y="1836702"/>
            <a:ext cx="0" cy="3737478"/>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6" name="表格 5"/>
          <p:cNvGraphicFramePr>
            <a:graphicFrameLocks noGrp="1"/>
          </p:cNvGraphicFramePr>
          <p:nvPr>
            <p:extLst>
              <p:ext uri="{D42A27DB-BD31-4B8C-83A1-F6EECF244321}">
                <p14:modId xmlns:p14="http://schemas.microsoft.com/office/powerpoint/2010/main" val="150538300"/>
              </p:ext>
            </p:extLst>
          </p:nvPr>
        </p:nvGraphicFramePr>
        <p:xfrm>
          <a:off x="408955" y="1196752"/>
          <a:ext cx="5328592" cy="3384376"/>
        </p:xfrm>
        <a:graphic>
          <a:graphicData uri="http://schemas.openxmlformats.org/drawingml/2006/table">
            <a:tbl>
              <a:tblPr>
                <a:tableStyleId>{5C22544A-7EE6-4342-B048-85BDC9FD1C3A}</a:tableStyleId>
              </a:tblPr>
              <a:tblGrid>
                <a:gridCol w="922527">
                  <a:extLst>
                    <a:ext uri="{9D8B030D-6E8A-4147-A177-3AD203B41FA5}">
                      <a16:colId xmlns:a16="http://schemas.microsoft.com/office/drawing/2014/main" val="20000"/>
                    </a:ext>
                  </a:extLst>
                </a:gridCol>
                <a:gridCol w="892748">
                  <a:extLst>
                    <a:ext uri="{9D8B030D-6E8A-4147-A177-3AD203B41FA5}">
                      <a16:colId xmlns:a16="http://schemas.microsoft.com/office/drawing/2014/main" val="20001"/>
                    </a:ext>
                  </a:extLst>
                </a:gridCol>
                <a:gridCol w="773869">
                  <a:extLst>
                    <a:ext uri="{9D8B030D-6E8A-4147-A177-3AD203B41FA5}">
                      <a16:colId xmlns:a16="http://schemas.microsoft.com/office/drawing/2014/main" val="20002"/>
                    </a:ext>
                  </a:extLst>
                </a:gridCol>
                <a:gridCol w="976898">
                  <a:extLst>
                    <a:ext uri="{9D8B030D-6E8A-4147-A177-3AD203B41FA5}">
                      <a16:colId xmlns:a16="http://schemas.microsoft.com/office/drawing/2014/main" val="20003"/>
                    </a:ext>
                  </a:extLst>
                </a:gridCol>
                <a:gridCol w="837323">
                  <a:extLst>
                    <a:ext uri="{9D8B030D-6E8A-4147-A177-3AD203B41FA5}">
                      <a16:colId xmlns:a16="http://schemas.microsoft.com/office/drawing/2014/main" val="20004"/>
                    </a:ext>
                  </a:extLst>
                </a:gridCol>
                <a:gridCol w="925227">
                  <a:extLst>
                    <a:ext uri="{9D8B030D-6E8A-4147-A177-3AD203B41FA5}">
                      <a16:colId xmlns:a16="http://schemas.microsoft.com/office/drawing/2014/main" val="20005"/>
                    </a:ext>
                  </a:extLst>
                </a:gridCol>
              </a:tblGrid>
              <a:tr h="363331">
                <a:tc gridSpan="6">
                  <a:txBody>
                    <a:bodyPr/>
                    <a:lstStyle/>
                    <a:p>
                      <a:pPr algn="ctr" fontAlgn="b"/>
                      <a:endParaRPr lang="zh-CN" altLang="en-US" sz="18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solidFill>
                      <a:schemeClr val="bg1">
                        <a:lumMod val="95000"/>
                      </a:schemeClr>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77159">
                <a:tc>
                  <a:txBody>
                    <a:bodyPr/>
                    <a:lstStyle/>
                    <a:p>
                      <a:pPr algn="ctr" fontAlgn="ctr"/>
                      <a:r>
                        <a:rPr lang="zh-CN" altLang="en-US" sz="1200" u="none" strike="noStrike" dirty="0">
                          <a:effectLst/>
                        </a:rPr>
                        <a:t>城市</a:t>
                      </a:r>
                      <a:endParaRPr lang="zh-CN" altLang="en-US" sz="1200" b="1" i="0" u="none" strike="noStrike" dirty="0">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dirty="0">
                          <a:effectLst/>
                        </a:rPr>
                        <a:t>宁波</a:t>
                      </a:r>
                      <a:endParaRPr lang="zh-CN" altLang="en-US" sz="1200" b="1" i="0" u="none" strike="noStrike" dirty="0">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a:effectLst/>
                        </a:rPr>
                        <a:t>上海</a:t>
                      </a:r>
                      <a:endParaRPr lang="zh-CN" altLang="en-US" sz="1200" b="1" i="0" u="none" strike="noStrike">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a:effectLst/>
                        </a:rPr>
                        <a:t>杭州</a:t>
                      </a:r>
                      <a:endParaRPr lang="zh-CN" altLang="en-US" sz="1200" b="1" i="0" u="none" strike="noStrike">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dirty="0">
                          <a:effectLst/>
                        </a:rPr>
                        <a:t>南京</a:t>
                      </a:r>
                      <a:endParaRPr lang="zh-CN" altLang="en-US" sz="1200" b="1" i="0" u="none" strike="noStrike" dirty="0">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dirty="0">
                          <a:effectLst/>
                        </a:rPr>
                        <a:t>苏州</a:t>
                      </a:r>
                      <a:endParaRPr lang="zh-CN" altLang="en-US" sz="1200" b="1" i="0" u="none" strike="noStrike" dirty="0">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extLst>
                  <a:ext uri="{0D108BD9-81ED-4DB2-BD59-A6C34878D82A}">
                    <a16:rowId xmlns:a16="http://schemas.microsoft.com/office/drawing/2014/main" val="10001"/>
                  </a:ext>
                </a:extLst>
              </a:tr>
              <a:tr h="377159">
                <a:tc>
                  <a:txBody>
                    <a:bodyPr/>
                    <a:lstStyle/>
                    <a:p>
                      <a:pPr algn="ctr" fontAlgn="ctr"/>
                      <a:r>
                        <a:rPr lang="zh-CN" altLang="en-US" sz="1200" u="none" strike="noStrike" dirty="0">
                          <a:effectLst/>
                        </a:rPr>
                        <a:t>综合政策</a:t>
                      </a:r>
                      <a:endParaRPr lang="zh-CN" altLang="en-US" sz="1200" b="1" i="0" u="none" strike="noStrike" dirty="0">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dirty="0">
                          <a:effectLst/>
                        </a:rPr>
                        <a:t>●</a:t>
                      </a:r>
                      <a:endParaRPr lang="zh-CN" altLang="en-US" sz="1200" b="0" i="0" u="none" strike="noStrike" dirty="0">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dirty="0">
                          <a:effectLst/>
                        </a:rPr>
                        <a:t>○</a:t>
                      </a:r>
                      <a:endParaRPr lang="zh-CN" altLang="en-US" sz="1200" b="0" i="0" u="none" strike="noStrike" dirty="0">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a:effectLst/>
                        </a:rPr>
                        <a:t>○</a:t>
                      </a:r>
                      <a:endParaRPr lang="zh-CN" altLang="en-US" sz="1200" b="0" i="0" u="none" strike="noStrike">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a:effectLst/>
                        </a:rPr>
                        <a:t>●</a:t>
                      </a:r>
                      <a:endParaRPr lang="zh-CN" altLang="en-US" sz="1200" b="0" i="0" u="none" strike="noStrike">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a:effectLst/>
                        </a:rPr>
                        <a:t>●</a:t>
                      </a:r>
                      <a:endParaRPr lang="zh-CN" altLang="en-US" sz="1200" b="0" i="0" u="none" strike="noStrike">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extLst>
                  <a:ext uri="{0D108BD9-81ED-4DB2-BD59-A6C34878D82A}">
                    <a16:rowId xmlns:a16="http://schemas.microsoft.com/office/drawing/2014/main" val="10002"/>
                  </a:ext>
                </a:extLst>
              </a:tr>
              <a:tr h="377159">
                <a:tc>
                  <a:txBody>
                    <a:bodyPr/>
                    <a:lstStyle/>
                    <a:p>
                      <a:pPr algn="ctr" fontAlgn="ctr"/>
                      <a:r>
                        <a:rPr lang="zh-CN" altLang="en-US" sz="1200" u="none" strike="noStrike">
                          <a:effectLst/>
                        </a:rPr>
                        <a:t>创造政策</a:t>
                      </a:r>
                      <a:endParaRPr lang="zh-CN" altLang="en-US" sz="1200" b="1" i="0" u="none" strike="noStrike">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dirty="0">
                          <a:effectLst/>
                        </a:rPr>
                        <a:t>○</a:t>
                      </a:r>
                      <a:endParaRPr lang="zh-CN" altLang="en-US" sz="1200" b="0" i="0" u="none" strike="noStrike" dirty="0">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dirty="0">
                          <a:effectLst/>
                        </a:rPr>
                        <a:t>●</a:t>
                      </a:r>
                      <a:endParaRPr lang="zh-CN" altLang="en-US" sz="1200" b="0" i="0" u="none" strike="noStrike" dirty="0">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dirty="0">
                          <a:effectLst/>
                        </a:rPr>
                        <a:t>○</a:t>
                      </a:r>
                      <a:endParaRPr lang="zh-CN" altLang="en-US" sz="1200" b="0" i="0" u="none" strike="noStrike" dirty="0">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a:effectLst/>
                        </a:rPr>
                        <a:t>○</a:t>
                      </a:r>
                      <a:endParaRPr lang="zh-CN" altLang="en-US" sz="1200" b="0" i="0" u="none" strike="noStrike">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a:effectLst/>
                        </a:rPr>
                        <a:t>○</a:t>
                      </a:r>
                      <a:endParaRPr lang="zh-CN" altLang="en-US" sz="1200" b="0" i="0" u="none" strike="noStrike">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extLst>
                  <a:ext uri="{0D108BD9-81ED-4DB2-BD59-A6C34878D82A}">
                    <a16:rowId xmlns:a16="http://schemas.microsoft.com/office/drawing/2014/main" val="10003"/>
                  </a:ext>
                </a:extLst>
              </a:tr>
              <a:tr h="377159">
                <a:tc>
                  <a:txBody>
                    <a:bodyPr/>
                    <a:lstStyle/>
                    <a:p>
                      <a:pPr algn="ctr" fontAlgn="ctr"/>
                      <a:r>
                        <a:rPr lang="zh-CN" altLang="en-US" sz="1200" u="none" strike="noStrike">
                          <a:effectLst/>
                        </a:rPr>
                        <a:t>运用政策</a:t>
                      </a:r>
                      <a:endParaRPr lang="zh-CN" altLang="en-US" sz="1200" b="1" i="0" u="none" strike="noStrike">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a:effectLst/>
                        </a:rPr>
                        <a:t>○</a:t>
                      </a:r>
                      <a:endParaRPr lang="zh-CN" altLang="en-US" sz="1200" b="0" i="0" u="none" strike="noStrike">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dirty="0">
                          <a:effectLst/>
                        </a:rPr>
                        <a:t>○</a:t>
                      </a:r>
                      <a:endParaRPr lang="zh-CN" altLang="en-US" sz="1200" b="0" i="0" u="none" strike="noStrike" dirty="0">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dirty="0">
                          <a:effectLst/>
                        </a:rPr>
                        <a:t>○</a:t>
                      </a:r>
                      <a:endParaRPr lang="zh-CN" altLang="en-US" sz="1200" b="0" i="0" u="none" strike="noStrike" dirty="0">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dirty="0">
                          <a:effectLst/>
                        </a:rPr>
                        <a:t>○</a:t>
                      </a:r>
                      <a:endParaRPr lang="zh-CN" altLang="en-US" sz="1200" b="0" i="0" u="none" strike="noStrike" dirty="0">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a:effectLst/>
                        </a:rPr>
                        <a:t>○</a:t>
                      </a:r>
                      <a:endParaRPr lang="zh-CN" altLang="en-US" sz="1200" b="0" i="0" u="none" strike="noStrike">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extLst>
                  <a:ext uri="{0D108BD9-81ED-4DB2-BD59-A6C34878D82A}">
                    <a16:rowId xmlns:a16="http://schemas.microsoft.com/office/drawing/2014/main" val="10004"/>
                  </a:ext>
                </a:extLst>
              </a:tr>
              <a:tr h="377159">
                <a:tc>
                  <a:txBody>
                    <a:bodyPr/>
                    <a:lstStyle/>
                    <a:p>
                      <a:pPr algn="ctr" fontAlgn="ctr"/>
                      <a:r>
                        <a:rPr lang="zh-CN" altLang="en-US" sz="1200" u="none" strike="noStrike">
                          <a:effectLst/>
                        </a:rPr>
                        <a:t>保护政策</a:t>
                      </a:r>
                      <a:endParaRPr lang="zh-CN" altLang="en-US" sz="1200" b="1" i="0" u="none" strike="noStrike">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a:effectLst/>
                        </a:rPr>
                        <a:t>●</a:t>
                      </a:r>
                      <a:endParaRPr lang="zh-CN" altLang="en-US" sz="1200" b="0" i="0" u="none" strike="noStrike">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a:effectLst/>
                        </a:rPr>
                        <a:t>●</a:t>
                      </a:r>
                      <a:endParaRPr lang="zh-CN" altLang="en-US" sz="1200" b="0" i="0" u="none" strike="noStrike">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dirty="0">
                          <a:effectLst/>
                        </a:rPr>
                        <a:t>●</a:t>
                      </a:r>
                      <a:endParaRPr lang="zh-CN" altLang="en-US" sz="1200" b="0" i="0" u="none" strike="noStrike" dirty="0">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dirty="0">
                          <a:effectLst/>
                        </a:rPr>
                        <a:t>●</a:t>
                      </a:r>
                      <a:endParaRPr lang="zh-CN" altLang="en-US" sz="1200" b="0" i="0" u="none" strike="noStrike" dirty="0">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a:effectLst/>
                        </a:rPr>
                        <a:t>●</a:t>
                      </a:r>
                      <a:endParaRPr lang="zh-CN" altLang="en-US" sz="1200" b="0" i="0" u="none" strike="noStrike">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extLst>
                  <a:ext uri="{0D108BD9-81ED-4DB2-BD59-A6C34878D82A}">
                    <a16:rowId xmlns:a16="http://schemas.microsoft.com/office/drawing/2014/main" val="10005"/>
                  </a:ext>
                </a:extLst>
              </a:tr>
              <a:tr h="377159">
                <a:tc>
                  <a:txBody>
                    <a:bodyPr/>
                    <a:lstStyle/>
                    <a:p>
                      <a:pPr algn="ctr" fontAlgn="ctr"/>
                      <a:r>
                        <a:rPr lang="zh-CN" altLang="en-US" sz="1200" u="none" strike="noStrike">
                          <a:effectLst/>
                        </a:rPr>
                        <a:t>管理政策</a:t>
                      </a:r>
                      <a:endParaRPr lang="zh-CN" altLang="en-US" sz="1200" b="1" i="0" u="none" strike="noStrike">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a:effectLst/>
                        </a:rPr>
                        <a:t>●</a:t>
                      </a:r>
                      <a:endParaRPr lang="zh-CN" altLang="en-US" sz="1200" b="0" i="0" u="none" strike="noStrike">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dirty="0">
                          <a:effectLst/>
                        </a:rPr>
                        <a:t>●</a:t>
                      </a:r>
                      <a:endParaRPr lang="zh-CN" altLang="en-US" sz="1200" b="0" i="0" u="none" strike="noStrike" dirty="0">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a:effectLst/>
                        </a:rPr>
                        <a:t>●</a:t>
                      </a:r>
                      <a:endParaRPr lang="zh-CN" altLang="en-US" sz="1200" b="0" i="0" u="none" strike="noStrike">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dirty="0">
                          <a:effectLst/>
                        </a:rPr>
                        <a:t>●</a:t>
                      </a:r>
                      <a:endParaRPr lang="zh-CN" altLang="en-US" sz="1200" b="0" i="0" u="none" strike="noStrike" dirty="0">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dirty="0">
                          <a:effectLst/>
                        </a:rPr>
                        <a:t>●</a:t>
                      </a:r>
                      <a:endParaRPr lang="zh-CN" altLang="en-US" sz="1200" b="0" i="0" u="none" strike="noStrike" dirty="0">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extLst>
                  <a:ext uri="{0D108BD9-81ED-4DB2-BD59-A6C34878D82A}">
                    <a16:rowId xmlns:a16="http://schemas.microsoft.com/office/drawing/2014/main" val="10006"/>
                  </a:ext>
                </a:extLst>
              </a:tr>
              <a:tr h="377159">
                <a:tc>
                  <a:txBody>
                    <a:bodyPr/>
                    <a:lstStyle/>
                    <a:p>
                      <a:pPr algn="ctr" fontAlgn="ctr"/>
                      <a:r>
                        <a:rPr lang="zh-CN" altLang="en-US" sz="1200" u="none" strike="noStrike">
                          <a:effectLst/>
                        </a:rPr>
                        <a:t>服务政策</a:t>
                      </a:r>
                      <a:endParaRPr lang="zh-CN" altLang="en-US" sz="1200" b="1" i="0" u="none" strike="noStrike">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a:effectLst/>
                        </a:rPr>
                        <a:t>○</a:t>
                      </a:r>
                      <a:endParaRPr lang="zh-CN" altLang="en-US" sz="1200" b="0" i="0" u="none" strike="noStrike">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a:effectLst/>
                        </a:rPr>
                        <a:t>○</a:t>
                      </a:r>
                      <a:endParaRPr lang="zh-CN" altLang="en-US" sz="1200" b="0" i="0" u="none" strike="noStrike">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a:effectLst/>
                        </a:rPr>
                        <a:t>○</a:t>
                      </a:r>
                      <a:endParaRPr lang="zh-CN" altLang="en-US" sz="1200" b="0" i="0" u="none" strike="noStrike">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dirty="0">
                          <a:effectLst/>
                        </a:rPr>
                        <a:t>○</a:t>
                      </a:r>
                      <a:endParaRPr lang="zh-CN" altLang="en-US" sz="1200" b="0" i="0" u="none" strike="noStrike" dirty="0">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a:txBody>
                    <a:bodyPr/>
                    <a:lstStyle/>
                    <a:p>
                      <a:pPr algn="ctr" fontAlgn="ctr"/>
                      <a:r>
                        <a:rPr lang="zh-CN" altLang="en-US" sz="1200" u="none" strike="noStrike" dirty="0">
                          <a:effectLst/>
                        </a:rPr>
                        <a:t>○</a:t>
                      </a:r>
                      <a:endParaRPr lang="zh-CN" altLang="en-US" sz="1200" b="0" i="0" u="none" strike="noStrike" dirty="0">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extLst>
                  <a:ext uri="{0D108BD9-81ED-4DB2-BD59-A6C34878D82A}">
                    <a16:rowId xmlns:a16="http://schemas.microsoft.com/office/drawing/2014/main" val="10007"/>
                  </a:ext>
                </a:extLst>
              </a:tr>
              <a:tr h="380932">
                <a:tc gridSpan="6">
                  <a:txBody>
                    <a:bodyPr/>
                    <a:lstStyle/>
                    <a:p>
                      <a:pPr algn="ctr" fontAlgn="ctr"/>
                      <a:r>
                        <a:rPr lang="zh-CN" altLang="en-US" sz="1200" u="none" strike="noStrike" dirty="0">
                          <a:effectLst/>
                        </a:rPr>
                        <a:t>注：“●”表示该环节政策密集，“○”表示该环节政策相对较少。</a:t>
                      </a:r>
                      <a:endParaRPr lang="zh-CN" altLang="en-US" sz="1200" b="0" i="0" u="none" strike="noStrike" dirty="0">
                        <a:solidFill>
                          <a:srgbClr val="000000"/>
                        </a:solidFill>
                        <a:effectLst/>
                        <a:latin typeface="仿宋_GB2312" pitchFamily="49" charset="-122"/>
                        <a:ea typeface="仿宋_GB2312" pitchFamily="49" charset="-122"/>
                      </a:endParaRPr>
                    </a:p>
                  </a:txBody>
                  <a:tcPr marL="9525" marR="9525" marT="9525" marB="0" anchor="ctr">
                    <a:solidFill>
                      <a:schemeClr val="bg1">
                        <a:lumMod val="95000"/>
                      </a:schemeClr>
                    </a:solidFill>
                  </a:tcPr>
                </a:tc>
                <a:tc hMerge="1">
                  <a:txBody>
                    <a:bodyPr/>
                    <a:lstStyle/>
                    <a:p>
                      <a:endParaRPr lang="zh-CN"/>
                    </a:p>
                  </a:txBody>
                  <a:tcPr marL="9525" marR="9525" marT="9525" marB="0" anchor="ctr"/>
                </a:tc>
                <a:tc hMerge="1">
                  <a:txBody>
                    <a:bodyPr/>
                    <a:lstStyle/>
                    <a:p>
                      <a:endParaRPr lang="zh-CN"/>
                    </a:p>
                  </a:txBody>
                  <a:tcPr marL="9525" marR="9525" marT="9525" marB="0" anchor="ctr"/>
                </a:tc>
                <a:tc hMerge="1">
                  <a:txBody>
                    <a:bodyPr/>
                    <a:lstStyle/>
                    <a:p>
                      <a:endParaRPr lang="zh-CN"/>
                    </a:p>
                  </a:txBody>
                  <a:tcPr/>
                </a:tc>
                <a:tc hMerge="1">
                  <a:txBody>
                    <a:bodyPr/>
                    <a:lstStyle/>
                    <a:p>
                      <a:endParaRPr lang="zh-CN"/>
                    </a:p>
                  </a:txBody>
                  <a:tcPr/>
                </a:tc>
                <a:tc hMerge="1">
                  <a:txBody>
                    <a:bodyPr/>
                    <a:lstStyle/>
                    <a:p>
                      <a:endParaRPr lang="zh-CN"/>
                    </a:p>
                  </a:txBody>
                  <a:tcPr marL="9525" marR="9525" marT="9525" marB="0" anchor="b"/>
                </a:tc>
                <a:extLst>
                  <a:ext uri="{0D108BD9-81ED-4DB2-BD59-A6C34878D82A}">
                    <a16:rowId xmlns:a16="http://schemas.microsoft.com/office/drawing/2014/main" val="10008"/>
                  </a:ext>
                </a:extLst>
              </a:tr>
            </a:tbl>
          </a:graphicData>
        </a:graphic>
      </p:graphicFrame>
      <p:sp>
        <p:nvSpPr>
          <p:cNvPr id="2" name="矩形 1"/>
          <p:cNvSpPr/>
          <p:nvPr/>
        </p:nvSpPr>
        <p:spPr>
          <a:xfrm>
            <a:off x="696987" y="1052736"/>
            <a:ext cx="4570482" cy="369332"/>
          </a:xfrm>
          <a:prstGeom prst="rect">
            <a:avLst/>
          </a:prstGeom>
          <a:solidFill>
            <a:schemeClr val="accent1">
              <a:lumMod val="60000"/>
              <a:lumOff val="40000"/>
            </a:schemeClr>
          </a:solidFill>
        </p:spPr>
        <p:txBody>
          <a:bodyPr wrap="none">
            <a:spAutoFit/>
          </a:bodyPr>
          <a:lstStyle/>
          <a:p>
            <a:pPr algn="ctr" fontAlgn="b"/>
            <a:r>
              <a:rPr lang="zh-CN" altLang="en-US" b="1" dirty="0">
                <a:solidFill>
                  <a:schemeClr val="bg1"/>
                </a:solidFill>
              </a:rPr>
              <a:t>长三角区域主要城市知识产权政策体系比较</a:t>
            </a:r>
            <a:endParaRPr lang="zh-CN" altLang="en-US" b="1" dirty="0">
              <a:solidFill>
                <a:schemeClr val="bg1"/>
              </a:solidFill>
              <a:latin typeface="等线" panose="02010600030101010101" pitchFamily="2" charset="-122"/>
            </a:endParaRPr>
          </a:p>
        </p:txBody>
      </p:sp>
      <p:sp>
        <p:nvSpPr>
          <p:cNvPr id="32" name="矩形 3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192929" y="0"/>
            <a:ext cx="576066" cy="836712"/>
            <a:chOff x="841002" y="360040"/>
            <a:chExt cx="504057" cy="836712"/>
          </a:xfrm>
          <a:gradFill>
            <a:gsLst>
              <a:gs pos="0">
                <a:srgbClr val="0E1A40"/>
              </a:gs>
              <a:gs pos="100000">
                <a:srgbClr val="2F5EB0"/>
              </a:gs>
            </a:gsLst>
            <a:lin ang="13800000" scaled="0"/>
          </a:gradFill>
        </p:grpSpPr>
        <p:sp>
          <p:nvSpPr>
            <p:cNvPr id="34" name="矩形 33"/>
            <p:cNvSpPr/>
            <p:nvPr/>
          </p:nvSpPr>
          <p:spPr>
            <a:xfrm>
              <a:off x="841002"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6" name="等腰三角形 3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9"/>
          <p:cNvSpPr txBox="1"/>
          <p:nvPr/>
        </p:nvSpPr>
        <p:spPr>
          <a:xfrm>
            <a:off x="905669" y="336138"/>
            <a:ext cx="11096577" cy="438582"/>
          </a:xfrm>
          <a:prstGeom prst="rect">
            <a:avLst/>
          </a:prstGeom>
          <a:noFill/>
        </p:spPr>
        <p:txBody>
          <a:bodyPr wrap="square" lIns="68580" tIns="34290" rIns="68580" bIns="34290" rtlCol="0">
            <a:spAutoFit/>
          </a:bodyPr>
          <a:lstStyle/>
          <a:p>
            <a:pPr marL="0" lvl="1"/>
            <a:r>
              <a:rPr lang="zh-CN" altLang="en-US" sz="2400" b="1" dirty="0">
                <a:solidFill>
                  <a:srgbClr val="2F5E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国内外及长三角区域主要城市科技政策、知识产权、产业、经济等政策评价</a:t>
            </a:r>
          </a:p>
        </p:txBody>
      </p:sp>
      <p:sp>
        <p:nvSpPr>
          <p:cNvPr id="38" name="文本框 37"/>
          <p:cNvSpPr txBox="1"/>
          <p:nvPr/>
        </p:nvSpPr>
        <p:spPr>
          <a:xfrm>
            <a:off x="316276" y="203375"/>
            <a:ext cx="373820"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2</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9" name="矩形 38"/>
          <p:cNvSpPr/>
          <p:nvPr/>
        </p:nvSpPr>
        <p:spPr>
          <a:xfrm>
            <a:off x="624979" y="4797152"/>
            <a:ext cx="5112568" cy="840358"/>
          </a:xfrm>
          <a:prstGeom prst="rect">
            <a:avLst/>
          </a:prstGeom>
        </p:spPr>
        <p:txBody>
          <a:bodyPr wrap="square">
            <a:spAutoFit/>
          </a:bodyPr>
          <a:lstStyle/>
          <a:p>
            <a:pPr>
              <a:lnSpc>
                <a:spcPts val="2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、目前各市基本形成了贯穿知识产权全链条的政策体系</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ts val="2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、各城市的专项政策集中在保护和管理环节，在创造、运用以及服务环节专项政策较少</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120923" y="4869160"/>
            <a:ext cx="360002" cy="646331"/>
          </a:xfrm>
          <a:prstGeom prst="rect">
            <a:avLst/>
          </a:prstGeom>
          <a:solidFill>
            <a:srgbClr val="F4E4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b="1" dirty="0">
                <a:solidFill>
                  <a:srgbClr val="7030A0"/>
                </a:solidFill>
                <a:latin typeface="微软雅黑" panose="020B0503020204020204" pitchFamily="34" charset="-122"/>
                <a:ea typeface="微软雅黑" panose="020B0503020204020204" pitchFamily="34" charset="-122"/>
              </a:rPr>
              <a:t>小结</a:t>
            </a:r>
          </a:p>
        </p:txBody>
      </p:sp>
      <p:graphicFrame>
        <p:nvGraphicFramePr>
          <p:cNvPr id="42" name="图表 41">
            <a:extLst>
              <a:ext uri="{FF2B5EF4-FFF2-40B4-BE49-F238E27FC236}">
                <a16:creationId xmlns:a16="http://schemas.microsoft.com/office/drawing/2014/main" id="{667BDACE-8377-4B41-811B-89AD865DB8BD}"/>
              </a:ext>
            </a:extLst>
          </p:cNvPr>
          <p:cNvGraphicFramePr>
            <a:graphicFrameLocks/>
          </p:cNvGraphicFramePr>
          <p:nvPr>
            <p:extLst>
              <p:ext uri="{D42A27DB-BD31-4B8C-83A1-F6EECF244321}">
                <p14:modId xmlns:p14="http://schemas.microsoft.com/office/powerpoint/2010/main" val="3957066584"/>
              </p:ext>
            </p:extLst>
          </p:nvPr>
        </p:nvGraphicFramePr>
        <p:xfrm>
          <a:off x="6384325" y="1278064"/>
          <a:ext cx="5423692" cy="3312368"/>
        </p:xfrm>
        <a:graphic>
          <a:graphicData uri="http://schemas.openxmlformats.org/drawingml/2006/chart">
            <c:chart xmlns:c="http://schemas.openxmlformats.org/drawingml/2006/chart" xmlns:r="http://schemas.openxmlformats.org/officeDocument/2006/relationships" r:id="rId3"/>
          </a:graphicData>
        </a:graphic>
      </p:graphicFrame>
      <p:sp>
        <p:nvSpPr>
          <p:cNvPr id="46" name="文本框 45">
            <a:extLst>
              <a:ext uri="{FF2B5EF4-FFF2-40B4-BE49-F238E27FC236}">
                <a16:creationId xmlns:a16="http://schemas.microsoft.com/office/drawing/2014/main" id="{35AE614A-7DFE-47C7-BC52-64F000265111}"/>
              </a:ext>
            </a:extLst>
          </p:cNvPr>
          <p:cNvSpPr txBox="1"/>
          <p:nvPr/>
        </p:nvSpPr>
        <p:spPr>
          <a:xfrm>
            <a:off x="6457627" y="4869160"/>
            <a:ext cx="648072" cy="646331"/>
          </a:xfrm>
          <a:prstGeom prst="rect">
            <a:avLst/>
          </a:prstGeom>
          <a:solidFill>
            <a:srgbClr val="F4E49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b="1" dirty="0">
                <a:solidFill>
                  <a:srgbClr val="7030A0"/>
                </a:solidFill>
                <a:latin typeface="微软雅黑" panose="020B0503020204020204" pitchFamily="34" charset="-122"/>
                <a:ea typeface="微软雅黑" panose="020B0503020204020204" pitchFamily="34" charset="-122"/>
              </a:rPr>
              <a:t>宁波短板</a:t>
            </a:r>
          </a:p>
        </p:txBody>
      </p:sp>
      <p:grpSp>
        <p:nvGrpSpPr>
          <p:cNvPr id="3" name="组合 2">
            <a:extLst>
              <a:ext uri="{FF2B5EF4-FFF2-40B4-BE49-F238E27FC236}">
                <a16:creationId xmlns:a16="http://schemas.microsoft.com/office/drawing/2014/main" id="{1BB8D6C6-8FE2-48ED-B63B-E55EBDB68997}"/>
              </a:ext>
            </a:extLst>
          </p:cNvPr>
          <p:cNvGrpSpPr/>
          <p:nvPr/>
        </p:nvGrpSpPr>
        <p:grpSpPr>
          <a:xfrm>
            <a:off x="7177707" y="4725144"/>
            <a:ext cx="4464496" cy="1149226"/>
            <a:chOff x="7321723" y="4509120"/>
            <a:chExt cx="4464496" cy="1149226"/>
          </a:xfrm>
        </p:grpSpPr>
        <p:sp>
          <p:nvSpPr>
            <p:cNvPr id="43" name="矩形: 圆角 42">
              <a:extLst>
                <a:ext uri="{FF2B5EF4-FFF2-40B4-BE49-F238E27FC236}">
                  <a16:creationId xmlns:a16="http://schemas.microsoft.com/office/drawing/2014/main" id="{286FF961-C3BE-4205-B951-96BB694FD995}"/>
                </a:ext>
              </a:extLst>
            </p:cNvPr>
            <p:cNvSpPr/>
            <p:nvPr/>
          </p:nvSpPr>
          <p:spPr>
            <a:xfrm>
              <a:off x="7321723" y="4509120"/>
              <a:ext cx="4464496" cy="988216"/>
            </a:xfrm>
            <a:prstGeom prst="roundRect">
              <a:avLst/>
            </a:prstGeom>
            <a:solidFill>
              <a:srgbClr val="F4E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47">
              <a:extLst>
                <a:ext uri="{FF2B5EF4-FFF2-40B4-BE49-F238E27FC236}">
                  <a16:creationId xmlns:a16="http://schemas.microsoft.com/office/drawing/2014/main" id="{CBD085F8-29E4-4351-8639-9C0C7EE3EA54}"/>
                </a:ext>
              </a:extLst>
            </p:cNvPr>
            <p:cNvSpPr/>
            <p:nvPr/>
          </p:nvSpPr>
          <p:spPr>
            <a:xfrm>
              <a:off x="7393731" y="4581128"/>
              <a:ext cx="4320480" cy="1077218"/>
            </a:xfrm>
            <a:prstGeom prst="rect">
              <a:avLst/>
            </a:prstGeom>
          </p:spPr>
          <p:txBody>
            <a:bodyPr wrap="square">
              <a:spAutoFit/>
            </a:bodyPr>
            <a:lstStyle/>
            <a:p>
              <a:pPr>
                <a:lnSpc>
                  <a:spcPts val="2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、支持海外知识产权布局和运营力度不足</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ts val="2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、与科技、教育、人才、金融等政策协同性不强</a:t>
              </a:r>
            </a:p>
            <a:p>
              <a:pPr>
                <a:lnSpc>
                  <a:spcPts val="2000"/>
                </a:lnSpc>
              </a:pPr>
              <a:r>
                <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、支持高端知识产权人才引进力度不足</a:t>
              </a:r>
            </a:p>
            <a:p>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51" name="矩形 50">
            <a:extLst>
              <a:ext uri="{FF2B5EF4-FFF2-40B4-BE49-F238E27FC236}">
                <a16:creationId xmlns:a16="http://schemas.microsoft.com/office/drawing/2014/main" id="{2843F2B8-A9F0-4A36-9059-1E1700FFE56D}"/>
              </a:ext>
            </a:extLst>
          </p:cNvPr>
          <p:cNvSpPr/>
          <p:nvPr/>
        </p:nvSpPr>
        <p:spPr>
          <a:xfrm>
            <a:off x="7734259" y="1052736"/>
            <a:ext cx="2723824" cy="369332"/>
          </a:xfrm>
          <a:prstGeom prst="rect">
            <a:avLst/>
          </a:prstGeom>
          <a:solidFill>
            <a:schemeClr val="accent1">
              <a:lumMod val="60000"/>
              <a:lumOff val="40000"/>
            </a:schemeClr>
          </a:solidFill>
        </p:spPr>
        <p:txBody>
          <a:bodyPr wrap="none">
            <a:spAutoFit/>
          </a:bodyPr>
          <a:lstStyle/>
          <a:p>
            <a:pPr algn="ctr" fontAlgn="b"/>
            <a:r>
              <a:rPr lang="zh-CN" altLang="en-US" b="1" dirty="0">
                <a:solidFill>
                  <a:schemeClr val="bg1"/>
                </a:solidFill>
              </a:rPr>
              <a:t>计划单列市人才政策对比</a:t>
            </a:r>
            <a:endParaRPr lang="zh-CN" altLang="en-US" b="1" dirty="0">
              <a:solidFill>
                <a:schemeClr val="bg1"/>
              </a:solidFill>
              <a:latin typeface="等线" panose="02010600030101010101" pitchFamily="2" charset="-122"/>
            </a:endParaRPr>
          </a:p>
        </p:txBody>
      </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p:nvPr/>
        </p:nvPicPr>
        <p:blipFill>
          <a:blip r:embed="rId3" cstate="print"/>
          <a:srcRect/>
          <a:stretch>
            <a:fillRect/>
          </a:stretch>
        </p:blipFill>
        <p:spPr bwMode="auto">
          <a:xfrm>
            <a:off x="7110340" y="1206285"/>
            <a:ext cx="3616960" cy="1714500"/>
          </a:xfrm>
          <a:prstGeom prst="rect">
            <a:avLst/>
          </a:prstGeom>
          <a:noFill/>
        </p:spPr>
      </p:pic>
      <p:grpSp>
        <p:nvGrpSpPr>
          <p:cNvPr id="44" name="对象 4"/>
          <p:cNvGrpSpPr/>
          <p:nvPr/>
        </p:nvGrpSpPr>
        <p:grpSpPr>
          <a:xfrm>
            <a:off x="2428436" y="3492164"/>
            <a:ext cx="7242634" cy="3091101"/>
            <a:chOff x="12700" y="10160"/>
            <a:chExt cx="5417185" cy="2785110"/>
          </a:xfrm>
        </p:grpSpPr>
        <p:sp>
          <p:nvSpPr>
            <p:cNvPr id="45" name="矩形 44"/>
            <p:cNvSpPr/>
            <p:nvPr/>
          </p:nvSpPr>
          <p:spPr>
            <a:xfrm>
              <a:off x="12700" y="103505"/>
              <a:ext cx="5417185" cy="2691765"/>
            </a:xfrm>
            <a:prstGeom prst="rect">
              <a:avLst/>
            </a:prstGeom>
            <a:noFill/>
            <a:ln>
              <a:noFill/>
            </a:ln>
          </p:spPr>
        </p:sp>
        <p:grpSp>
          <p:nvGrpSpPr>
            <p:cNvPr id="46" name="Group 86"/>
            <p:cNvGrpSpPr/>
            <p:nvPr/>
          </p:nvGrpSpPr>
          <p:grpSpPr bwMode="auto">
            <a:xfrm>
              <a:off x="80010" y="10160"/>
              <a:ext cx="5193665" cy="2562225"/>
              <a:chOff x="1946" y="1619"/>
              <a:chExt cx="8179" cy="4035"/>
            </a:xfrm>
          </p:grpSpPr>
          <p:sp>
            <p:nvSpPr>
              <p:cNvPr id="60" name="圆角矩形 1"/>
              <p:cNvSpPr>
                <a:spLocks noChangeArrowheads="1"/>
              </p:cNvSpPr>
              <p:nvPr/>
            </p:nvSpPr>
            <p:spPr bwMode="auto">
              <a:xfrm>
                <a:off x="5227" y="1619"/>
                <a:ext cx="2164" cy="748"/>
              </a:xfrm>
              <a:prstGeom prst="roundRect">
                <a:avLst>
                  <a:gd name="adj" fmla="val 16667"/>
                </a:avLst>
              </a:prstGeom>
              <a:solidFill>
                <a:schemeClr val="accent1">
                  <a:lumMod val="100000"/>
                  <a:lumOff val="0"/>
                </a:schemeClr>
              </a:solidFill>
              <a:ln w="25400">
                <a:solidFill>
                  <a:srgbClr val="D9D9D9"/>
                </a:solidFill>
                <a:miter lim="800000"/>
              </a:ln>
            </p:spPr>
            <p:txBody>
              <a:bodyPr rot="0" vert="horz" wrap="square" lIns="91440" tIns="45720" rIns="91440" bIns="45720" anchor="ctr" anchorCtr="0" upright="1">
                <a:noAutofit/>
              </a:bodyPr>
              <a:lstStyle/>
              <a:p>
                <a:pPr indent="133985" algn="ctr"/>
                <a:r>
                  <a:rPr lang="zh-CN" altLang="en-US" sz="1400" b="1" kern="100" dirty="0">
                    <a:latin typeface="微软雅黑" panose="020B0503020204020204" pitchFamily="34" charset="-122"/>
                    <a:ea typeface="微软雅黑" panose="020B0503020204020204" pitchFamily="34" charset="-122"/>
                    <a:cs typeface="Times New Roman" panose="02020603050405020304" pitchFamily="18" charset="0"/>
                  </a:rPr>
                  <a:t>知识产权区域布局</a:t>
                </a:r>
                <a:endPar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1" name="圆角矩形 2"/>
              <p:cNvSpPr>
                <a:spLocks noChangeArrowheads="1"/>
              </p:cNvSpPr>
              <p:nvPr/>
            </p:nvSpPr>
            <p:spPr bwMode="auto">
              <a:xfrm>
                <a:off x="2023" y="3025"/>
                <a:ext cx="1309" cy="569"/>
              </a:xfrm>
              <a:prstGeom prst="roundRect">
                <a:avLst>
                  <a:gd name="adj" fmla="val 16667"/>
                </a:avLst>
              </a:prstGeom>
              <a:solidFill>
                <a:srgbClr val="DEEBF7"/>
              </a:solidFill>
              <a:ln w="25400">
                <a:solidFill>
                  <a:srgbClr val="D9D9D9"/>
                </a:solidFill>
                <a:miter lim="800000"/>
              </a:ln>
            </p:spPr>
            <p:txBody>
              <a:bodyPr rot="0" vert="horz" wrap="square" lIns="91440" tIns="45720" rIns="91440" bIns="45720" anchor="ctr" anchorCtr="0" upright="1">
                <a:noAutofit/>
              </a:bodyPr>
              <a:lstStyle/>
              <a:p>
                <a:pPr algn="ctr"/>
                <a:r>
                  <a:rPr lang="zh-CN" altLang="en-US" sz="1200" b="1" dirty="0">
                    <a:latin typeface="微软雅黑" panose="020B0503020204020204" pitchFamily="34" charset="-122"/>
                    <a:ea typeface="微软雅黑" panose="020B0503020204020204" pitchFamily="34" charset="-122"/>
                    <a:cs typeface="宋体" panose="02010600030101010101" pitchFamily="2" charset="-122"/>
                  </a:rPr>
                  <a:t>创造潜力</a:t>
                </a:r>
                <a:endParaRPr lang="zh-CN" altLang="en-US" sz="1600"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62" name="圆角矩形 5"/>
              <p:cNvSpPr>
                <a:spLocks noChangeArrowheads="1"/>
              </p:cNvSpPr>
              <p:nvPr/>
            </p:nvSpPr>
            <p:spPr bwMode="auto">
              <a:xfrm>
                <a:off x="3888" y="3010"/>
                <a:ext cx="1309" cy="569"/>
              </a:xfrm>
              <a:prstGeom prst="roundRect">
                <a:avLst>
                  <a:gd name="adj" fmla="val 16667"/>
                </a:avLst>
              </a:prstGeom>
              <a:solidFill>
                <a:srgbClr val="9DC3E6"/>
              </a:solidFill>
              <a:ln w="25400">
                <a:solidFill>
                  <a:srgbClr val="D9D9D9"/>
                </a:solidFill>
                <a:miter lim="800000"/>
              </a:ln>
            </p:spPr>
            <p:txBody>
              <a:bodyPr rot="0" vert="horz" wrap="square" lIns="91440" tIns="45720" rIns="91440" bIns="45720" anchor="ctr" anchorCtr="0" upright="1">
                <a:noAutofit/>
              </a:bodyPr>
              <a:lstStyle/>
              <a:p>
                <a:pPr algn="ctr"/>
                <a:r>
                  <a:rPr lang="zh-CN" altLang="en-US" sz="1200" b="1" dirty="0">
                    <a:latin typeface="微软雅黑" panose="020B0503020204020204" pitchFamily="34" charset="-122"/>
                    <a:ea typeface="微软雅黑" panose="020B0503020204020204" pitchFamily="34" charset="-122"/>
                  </a:rPr>
                  <a:t>创造能力</a:t>
                </a:r>
              </a:p>
            </p:txBody>
          </p:sp>
          <p:sp>
            <p:nvSpPr>
              <p:cNvPr id="63" name="圆角矩形 6"/>
              <p:cNvSpPr>
                <a:spLocks noChangeArrowheads="1"/>
              </p:cNvSpPr>
              <p:nvPr/>
            </p:nvSpPr>
            <p:spPr bwMode="auto">
              <a:xfrm>
                <a:off x="5737" y="3010"/>
                <a:ext cx="1307" cy="569"/>
              </a:xfrm>
              <a:prstGeom prst="roundRect">
                <a:avLst>
                  <a:gd name="adj" fmla="val 16667"/>
                </a:avLst>
              </a:prstGeom>
              <a:solidFill>
                <a:srgbClr val="F4B183"/>
              </a:solidFill>
              <a:ln w="25400">
                <a:solidFill>
                  <a:srgbClr val="D9D9D9"/>
                </a:solidFill>
                <a:miter lim="800000"/>
              </a:ln>
            </p:spPr>
            <p:txBody>
              <a:bodyPr rot="0" vert="horz" wrap="square" lIns="91440" tIns="45720" rIns="91440" bIns="45720" anchor="ctr" anchorCtr="0" upright="1">
                <a:noAutofit/>
              </a:bodyPr>
              <a:lstStyle/>
              <a:p>
                <a:pPr algn="ctr"/>
                <a:r>
                  <a:rPr lang="zh-CN" altLang="en-US" sz="1200" b="1" dirty="0">
                    <a:latin typeface="微软雅黑" panose="020B0503020204020204" pitchFamily="34" charset="-122"/>
                    <a:ea typeface="微软雅黑" panose="020B0503020204020204" pitchFamily="34" charset="-122"/>
                  </a:rPr>
                  <a:t>运用能力</a:t>
                </a:r>
              </a:p>
            </p:txBody>
          </p:sp>
          <p:sp>
            <p:nvSpPr>
              <p:cNvPr id="64" name="圆角矩形 7"/>
              <p:cNvSpPr>
                <a:spLocks noChangeArrowheads="1"/>
              </p:cNvSpPr>
              <p:nvPr/>
            </p:nvSpPr>
            <p:spPr bwMode="auto">
              <a:xfrm>
                <a:off x="7270" y="3010"/>
                <a:ext cx="1307" cy="569"/>
              </a:xfrm>
              <a:prstGeom prst="roundRect">
                <a:avLst>
                  <a:gd name="adj" fmla="val 16667"/>
                </a:avLst>
              </a:prstGeom>
              <a:solidFill>
                <a:srgbClr val="FBE5D6"/>
              </a:solidFill>
              <a:ln w="25400">
                <a:solidFill>
                  <a:srgbClr val="D9D9D9"/>
                </a:solidFill>
                <a:miter lim="800000"/>
              </a:ln>
            </p:spPr>
            <p:txBody>
              <a:bodyPr rot="0" vert="horz" wrap="square" lIns="91440" tIns="45720" rIns="91440" bIns="45720" anchor="ctr" anchorCtr="0" upright="1">
                <a:noAutofit/>
              </a:bodyPr>
              <a:lstStyle/>
              <a:p>
                <a:pPr algn="ctr"/>
                <a:r>
                  <a:rPr lang="zh-CN" altLang="en-US" sz="1200" b="1" dirty="0">
                    <a:latin typeface="微软雅黑" panose="020B0503020204020204" pitchFamily="34" charset="-122"/>
                    <a:ea typeface="微软雅黑" panose="020B0503020204020204" pitchFamily="34" charset="-122"/>
                  </a:rPr>
                  <a:t>运用需求</a:t>
                </a:r>
              </a:p>
            </p:txBody>
          </p:sp>
          <p:sp>
            <p:nvSpPr>
              <p:cNvPr id="65" name="圆角矩形 8"/>
              <p:cNvSpPr>
                <a:spLocks noChangeArrowheads="1"/>
              </p:cNvSpPr>
              <p:nvPr/>
            </p:nvSpPr>
            <p:spPr bwMode="auto">
              <a:xfrm>
                <a:off x="8818" y="2996"/>
                <a:ext cx="1307" cy="569"/>
              </a:xfrm>
              <a:prstGeom prst="roundRect">
                <a:avLst>
                  <a:gd name="adj" fmla="val 16667"/>
                </a:avLst>
              </a:prstGeom>
              <a:solidFill>
                <a:srgbClr val="C5E0B4"/>
              </a:solidFill>
              <a:ln w="25400">
                <a:solidFill>
                  <a:srgbClr val="D9D9D9"/>
                </a:solidFill>
                <a:miter lim="800000"/>
              </a:ln>
            </p:spPr>
            <p:txBody>
              <a:bodyPr rot="0" vert="horz" wrap="square" lIns="91440" tIns="45720" rIns="91440" bIns="45720" anchor="ctr" anchorCtr="0" upright="1">
                <a:noAutofit/>
              </a:bodyPr>
              <a:lstStyle/>
              <a:p>
                <a:pPr algn="ctr"/>
                <a:r>
                  <a:rPr lang="zh-CN" altLang="en-US" sz="1200" b="1" dirty="0">
                    <a:latin typeface="微软雅黑" panose="020B0503020204020204" pitchFamily="34" charset="-122"/>
                    <a:ea typeface="微软雅黑" panose="020B0503020204020204" pitchFamily="34" charset="-122"/>
                  </a:rPr>
                  <a:t>管理保护</a:t>
                </a:r>
              </a:p>
            </p:txBody>
          </p:sp>
          <p:sp>
            <p:nvSpPr>
              <p:cNvPr id="66" name="圆角矩形 9"/>
              <p:cNvSpPr>
                <a:spLocks noChangeArrowheads="1"/>
              </p:cNvSpPr>
              <p:nvPr/>
            </p:nvSpPr>
            <p:spPr bwMode="auto">
              <a:xfrm>
                <a:off x="1946" y="4157"/>
                <a:ext cx="400" cy="1497"/>
              </a:xfrm>
              <a:prstGeom prst="roundRect">
                <a:avLst>
                  <a:gd name="adj" fmla="val 16667"/>
                </a:avLst>
              </a:prstGeom>
              <a:solidFill>
                <a:srgbClr val="DEEBF7"/>
              </a:solidFill>
              <a:ln w="25400">
                <a:solidFill>
                  <a:srgbClr val="D9D9D9"/>
                </a:solidFill>
                <a:miter lim="800000"/>
              </a:ln>
            </p:spPr>
            <p:txBody>
              <a:bodyPr rot="0" vert="horz" wrap="square" lIns="91440" tIns="45720" rIns="91440" bIns="45720" anchor="ctr" anchorCtr="0" upright="1">
                <a:noAutofit/>
              </a:bodyPr>
              <a:lstStyle/>
              <a:p>
                <a:pPr algn="just"/>
                <a:r>
                  <a:rPr lang="en-US" sz="1050" kern="100">
                    <a:latin typeface="Calibri" panose="020F0502020204030204" pitchFamily="34" charset="0"/>
                    <a:ea typeface="宋体" panose="02010600030101010101" pitchFamily="2" charset="-122"/>
                    <a:cs typeface="Times New Roman" panose="02020603050405020304" pitchFamily="18" charset="0"/>
                  </a:rPr>
                  <a:t> </a:t>
                </a:r>
                <a:endParaRPr lang="zh-CN" altLang="en-US" sz="1050" kern="100">
                  <a:latin typeface="Calibri" panose="020F0502020204030204" pitchFamily="34" charset="0"/>
                  <a:ea typeface="宋体" panose="02010600030101010101" pitchFamily="2" charset="-122"/>
                  <a:cs typeface="Times New Roman" panose="02020603050405020304" pitchFamily="18" charset="0"/>
                </a:endParaRPr>
              </a:p>
            </p:txBody>
          </p:sp>
          <p:sp>
            <p:nvSpPr>
              <p:cNvPr id="67" name="圆角矩形 10"/>
              <p:cNvSpPr>
                <a:spLocks noChangeArrowheads="1"/>
              </p:cNvSpPr>
              <p:nvPr/>
            </p:nvSpPr>
            <p:spPr bwMode="auto">
              <a:xfrm>
                <a:off x="2455" y="4157"/>
                <a:ext cx="400" cy="1497"/>
              </a:xfrm>
              <a:prstGeom prst="roundRect">
                <a:avLst>
                  <a:gd name="adj" fmla="val 16667"/>
                </a:avLst>
              </a:prstGeom>
              <a:solidFill>
                <a:srgbClr val="DEEBF7"/>
              </a:solidFill>
              <a:ln w="25400">
                <a:solidFill>
                  <a:srgbClr val="D9D9D9"/>
                </a:solidFill>
                <a:miter lim="800000"/>
              </a:ln>
            </p:spPr>
            <p:txBody>
              <a:bodyPr rot="0" vert="horz" wrap="square" lIns="91440" tIns="45720" rIns="91440" bIns="45720" anchor="ctr" anchorCtr="0" upright="1">
                <a:noAutofit/>
              </a:bodyPr>
              <a:lstStyle/>
              <a:p>
                <a:pPr algn="ctr"/>
                <a:r>
                  <a:rPr lang="en-US" sz="1050">
                    <a:latin typeface="宋体" panose="02010600030101010101" pitchFamily="2" charset="-122"/>
                    <a:ea typeface="宋体" panose="02010600030101010101" pitchFamily="2" charset="-122"/>
                    <a:cs typeface="宋体" panose="02010600030101010101" pitchFamily="2" charset="-122"/>
                  </a:rPr>
                  <a:t> </a:t>
                </a:r>
                <a:endParaRPr lang="zh-CN" altLang="en-US" sz="1200">
                  <a:latin typeface="宋体" panose="02010600030101010101" pitchFamily="2" charset="-122"/>
                  <a:ea typeface="宋体" panose="02010600030101010101" pitchFamily="2" charset="-122"/>
                  <a:cs typeface="宋体" panose="02010600030101010101" pitchFamily="2" charset="-122"/>
                </a:endParaRPr>
              </a:p>
            </p:txBody>
          </p:sp>
          <p:sp>
            <p:nvSpPr>
              <p:cNvPr id="68" name="圆角矩形 11"/>
              <p:cNvSpPr>
                <a:spLocks noChangeArrowheads="1"/>
              </p:cNvSpPr>
              <p:nvPr/>
            </p:nvSpPr>
            <p:spPr bwMode="auto">
              <a:xfrm>
                <a:off x="3013" y="4157"/>
                <a:ext cx="400" cy="1497"/>
              </a:xfrm>
              <a:prstGeom prst="roundRect">
                <a:avLst>
                  <a:gd name="adj" fmla="val 16667"/>
                </a:avLst>
              </a:prstGeom>
              <a:solidFill>
                <a:srgbClr val="DEEBF7"/>
              </a:solidFill>
              <a:ln w="25400">
                <a:solidFill>
                  <a:srgbClr val="D9D9D9"/>
                </a:solidFill>
                <a:miter lim="800000"/>
              </a:ln>
            </p:spPr>
            <p:txBody>
              <a:bodyPr rot="0" vert="horz" wrap="square" lIns="91440" tIns="45720" rIns="91440" bIns="45720" anchor="ctr" anchorCtr="0" upright="1">
                <a:noAutofit/>
              </a:bodyPr>
              <a:lstStyle/>
              <a:p>
                <a:pPr algn="just"/>
                <a:r>
                  <a:rPr lang="en-US" sz="1050" kern="100">
                    <a:latin typeface="Calibri" panose="020F0502020204030204" pitchFamily="34" charset="0"/>
                    <a:ea typeface="宋体" panose="02010600030101010101" pitchFamily="2" charset="-122"/>
                    <a:cs typeface="Times New Roman" panose="02020603050405020304" pitchFamily="18" charset="0"/>
                  </a:rPr>
                  <a:t> </a:t>
                </a:r>
                <a:endParaRPr lang="zh-CN" altLang="en-US" sz="1050" kern="100">
                  <a:latin typeface="Calibri" panose="020F0502020204030204" pitchFamily="34" charset="0"/>
                  <a:ea typeface="宋体" panose="02010600030101010101" pitchFamily="2" charset="-122"/>
                  <a:cs typeface="Times New Roman" panose="02020603050405020304" pitchFamily="18" charset="0"/>
                </a:endParaRPr>
              </a:p>
            </p:txBody>
          </p:sp>
          <p:sp>
            <p:nvSpPr>
              <p:cNvPr id="69" name="圆角矩形 12"/>
              <p:cNvSpPr>
                <a:spLocks noChangeArrowheads="1"/>
              </p:cNvSpPr>
              <p:nvPr/>
            </p:nvSpPr>
            <p:spPr bwMode="auto">
              <a:xfrm>
                <a:off x="3585" y="4157"/>
                <a:ext cx="401" cy="1497"/>
              </a:xfrm>
              <a:prstGeom prst="roundRect">
                <a:avLst>
                  <a:gd name="adj" fmla="val 16667"/>
                </a:avLst>
              </a:prstGeom>
              <a:solidFill>
                <a:srgbClr val="9DC3E6"/>
              </a:solidFill>
              <a:ln w="25400">
                <a:solidFill>
                  <a:srgbClr val="D9D9D9"/>
                </a:solidFill>
                <a:miter lim="800000"/>
              </a:ln>
            </p:spPr>
            <p:txBody>
              <a:bodyPr rot="0" vert="horz" wrap="square" lIns="91440" tIns="45720" rIns="91440" bIns="45720" anchor="ctr" anchorCtr="0" upright="1">
                <a:noAutofit/>
              </a:bodyPr>
              <a:lstStyle/>
              <a:p>
                <a:r>
                  <a:rPr lang="en-US" sz="1200">
                    <a:latin typeface="宋体" panose="02010600030101010101" pitchFamily="2" charset="-122"/>
                    <a:ea typeface="宋体" panose="02010600030101010101" pitchFamily="2" charset="-122"/>
                    <a:cs typeface="宋体" panose="02010600030101010101" pitchFamily="2" charset="-122"/>
                  </a:rPr>
                  <a:t> </a:t>
                </a:r>
                <a:endParaRPr lang="zh-CN" altLang="en-US" sz="1200">
                  <a:latin typeface="宋体" panose="02010600030101010101" pitchFamily="2" charset="-122"/>
                  <a:ea typeface="宋体" panose="02010600030101010101" pitchFamily="2" charset="-122"/>
                  <a:cs typeface="宋体" panose="02010600030101010101" pitchFamily="2" charset="-122"/>
                </a:endParaRPr>
              </a:p>
            </p:txBody>
          </p:sp>
          <p:sp>
            <p:nvSpPr>
              <p:cNvPr id="70" name="圆角矩形 13"/>
              <p:cNvSpPr>
                <a:spLocks noChangeArrowheads="1"/>
              </p:cNvSpPr>
              <p:nvPr/>
            </p:nvSpPr>
            <p:spPr bwMode="auto">
              <a:xfrm>
                <a:off x="4129" y="4157"/>
                <a:ext cx="400" cy="1497"/>
              </a:xfrm>
              <a:prstGeom prst="roundRect">
                <a:avLst>
                  <a:gd name="adj" fmla="val 16667"/>
                </a:avLst>
              </a:prstGeom>
              <a:solidFill>
                <a:srgbClr val="9DC3E6"/>
              </a:solidFill>
              <a:ln w="25400">
                <a:solidFill>
                  <a:srgbClr val="D9D9D9"/>
                </a:solidFill>
                <a:miter lim="800000"/>
              </a:ln>
            </p:spPr>
            <p:txBody>
              <a:bodyPr rot="0" vert="horz" wrap="square" lIns="91440" tIns="45720" rIns="91440" bIns="45720" anchor="ctr" anchorCtr="0" upright="1">
                <a:noAutofit/>
              </a:bodyPr>
              <a:lstStyle/>
              <a:p>
                <a:pPr algn="ctr"/>
                <a:r>
                  <a:rPr lang="en-US" sz="1050">
                    <a:latin typeface="宋体" panose="02010600030101010101" pitchFamily="2" charset="-122"/>
                    <a:ea typeface="宋体" panose="02010600030101010101" pitchFamily="2" charset="-122"/>
                    <a:cs typeface="宋体" panose="02010600030101010101" pitchFamily="2" charset="-122"/>
                  </a:rPr>
                  <a:t> </a:t>
                </a:r>
                <a:endParaRPr lang="zh-CN" altLang="en-US" sz="1200">
                  <a:latin typeface="宋体" panose="02010600030101010101" pitchFamily="2" charset="-122"/>
                  <a:ea typeface="宋体" panose="02010600030101010101" pitchFamily="2" charset="-122"/>
                  <a:cs typeface="宋体" panose="02010600030101010101" pitchFamily="2" charset="-122"/>
                </a:endParaRPr>
              </a:p>
            </p:txBody>
          </p:sp>
          <p:sp>
            <p:nvSpPr>
              <p:cNvPr id="71" name="圆角矩形 14"/>
              <p:cNvSpPr>
                <a:spLocks noChangeArrowheads="1"/>
              </p:cNvSpPr>
              <p:nvPr/>
            </p:nvSpPr>
            <p:spPr bwMode="auto">
              <a:xfrm>
                <a:off x="4649" y="4157"/>
                <a:ext cx="400" cy="1497"/>
              </a:xfrm>
              <a:prstGeom prst="roundRect">
                <a:avLst>
                  <a:gd name="adj" fmla="val 16667"/>
                </a:avLst>
              </a:prstGeom>
              <a:solidFill>
                <a:srgbClr val="9DC3E6"/>
              </a:solidFill>
              <a:ln w="25400">
                <a:solidFill>
                  <a:srgbClr val="D9D9D9"/>
                </a:solidFill>
                <a:miter lim="800000"/>
              </a:ln>
            </p:spPr>
            <p:txBody>
              <a:bodyPr rot="0" vert="horz" wrap="square" lIns="91440" tIns="45720" rIns="91440" bIns="45720" anchor="ctr" anchorCtr="0" upright="1">
                <a:noAutofit/>
              </a:bodyPr>
              <a:lstStyle/>
              <a:p>
                <a:pPr algn="ctr"/>
                <a:r>
                  <a:rPr lang="en-US" sz="1050">
                    <a:latin typeface="宋体" panose="02010600030101010101" pitchFamily="2" charset="-122"/>
                    <a:ea typeface="宋体" panose="02010600030101010101" pitchFamily="2" charset="-122"/>
                    <a:cs typeface="宋体" panose="02010600030101010101" pitchFamily="2" charset="-122"/>
                  </a:rPr>
                  <a:t> </a:t>
                </a:r>
                <a:endParaRPr lang="zh-CN" altLang="en-US" sz="1200">
                  <a:latin typeface="宋体" panose="02010600030101010101" pitchFamily="2" charset="-122"/>
                  <a:ea typeface="宋体" panose="02010600030101010101" pitchFamily="2" charset="-122"/>
                  <a:cs typeface="宋体" panose="02010600030101010101" pitchFamily="2" charset="-122"/>
                </a:endParaRPr>
              </a:p>
            </p:txBody>
          </p:sp>
          <p:sp>
            <p:nvSpPr>
              <p:cNvPr id="72" name="圆角矩形 15"/>
              <p:cNvSpPr>
                <a:spLocks noChangeArrowheads="1"/>
              </p:cNvSpPr>
              <p:nvPr/>
            </p:nvSpPr>
            <p:spPr bwMode="auto">
              <a:xfrm>
                <a:off x="5183" y="4157"/>
                <a:ext cx="400" cy="1497"/>
              </a:xfrm>
              <a:prstGeom prst="roundRect">
                <a:avLst>
                  <a:gd name="adj" fmla="val 16667"/>
                </a:avLst>
              </a:prstGeom>
              <a:solidFill>
                <a:srgbClr val="9DC3E6"/>
              </a:solidFill>
              <a:ln w="25400">
                <a:solidFill>
                  <a:srgbClr val="D9D9D9"/>
                </a:solidFill>
                <a:miter lim="800000"/>
              </a:ln>
            </p:spPr>
            <p:txBody>
              <a:bodyPr rot="0" vert="horz" wrap="square" lIns="91440" tIns="45720" rIns="91440" bIns="45720" anchor="ctr" anchorCtr="0" upright="1">
                <a:noAutofit/>
              </a:bodyPr>
              <a:lstStyle/>
              <a:p>
                <a:pPr algn="ctr"/>
                <a:r>
                  <a:rPr lang="en-US" sz="1050">
                    <a:latin typeface="宋体" panose="02010600030101010101" pitchFamily="2" charset="-122"/>
                    <a:ea typeface="宋体" panose="02010600030101010101" pitchFamily="2" charset="-122"/>
                    <a:cs typeface="宋体" panose="02010600030101010101" pitchFamily="2" charset="-122"/>
                  </a:rPr>
                  <a:t> </a:t>
                </a:r>
                <a:endParaRPr lang="zh-CN" altLang="en-US" sz="1200">
                  <a:latin typeface="宋体" panose="02010600030101010101" pitchFamily="2" charset="-122"/>
                  <a:ea typeface="宋体" panose="02010600030101010101" pitchFamily="2" charset="-122"/>
                  <a:cs typeface="宋体" panose="02010600030101010101" pitchFamily="2" charset="-122"/>
                </a:endParaRPr>
              </a:p>
            </p:txBody>
          </p:sp>
          <p:sp>
            <p:nvSpPr>
              <p:cNvPr id="73" name="圆角矩形 16"/>
              <p:cNvSpPr>
                <a:spLocks noChangeArrowheads="1"/>
              </p:cNvSpPr>
              <p:nvPr/>
            </p:nvSpPr>
            <p:spPr bwMode="auto">
              <a:xfrm>
                <a:off x="5909" y="4157"/>
                <a:ext cx="400" cy="1497"/>
              </a:xfrm>
              <a:prstGeom prst="roundRect">
                <a:avLst>
                  <a:gd name="adj" fmla="val 16667"/>
                </a:avLst>
              </a:prstGeom>
              <a:solidFill>
                <a:srgbClr val="F4B183"/>
              </a:solidFill>
              <a:ln w="25400">
                <a:solidFill>
                  <a:srgbClr val="D9D9D9"/>
                </a:solidFill>
                <a:miter lim="800000"/>
              </a:ln>
            </p:spPr>
            <p:txBody>
              <a:bodyPr rot="0" vert="horz" wrap="square" lIns="91440" tIns="45720" rIns="91440" bIns="45720" anchor="ctr" anchorCtr="0" upright="1">
                <a:noAutofit/>
              </a:bodyPr>
              <a:lstStyle/>
              <a:p>
                <a:pPr algn="just"/>
                <a:r>
                  <a:rPr lang="en-US" sz="1050" kern="100">
                    <a:latin typeface="Calibri" panose="020F0502020204030204" pitchFamily="34" charset="0"/>
                    <a:ea typeface="宋体" panose="02010600030101010101" pitchFamily="2" charset="-122"/>
                    <a:cs typeface="Times New Roman" panose="02020603050405020304" pitchFamily="18" charset="0"/>
                  </a:rPr>
                  <a:t> </a:t>
                </a:r>
                <a:endParaRPr lang="zh-CN" altLang="en-US" sz="1050" kern="100">
                  <a:latin typeface="Calibri" panose="020F0502020204030204" pitchFamily="34" charset="0"/>
                  <a:ea typeface="宋体" panose="02010600030101010101" pitchFamily="2" charset="-122"/>
                  <a:cs typeface="Times New Roman" panose="02020603050405020304" pitchFamily="18" charset="0"/>
                </a:endParaRPr>
              </a:p>
            </p:txBody>
          </p:sp>
          <p:sp>
            <p:nvSpPr>
              <p:cNvPr id="74" name="圆角矩形 17"/>
              <p:cNvSpPr>
                <a:spLocks noChangeArrowheads="1"/>
              </p:cNvSpPr>
              <p:nvPr/>
            </p:nvSpPr>
            <p:spPr bwMode="auto">
              <a:xfrm>
                <a:off x="6477" y="4157"/>
                <a:ext cx="400" cy="1497"/>
              </a:xfrm>
              <a:prstGeom prst="roundRect">
                <a:avLst>
                  <a:gd name="adj" fmla="val 16667"/>
                </a:avLst>
              </a:prstGeom>
              <a:solidFill>
                <a:srgbClr val="F4B183"/>
              </a:solidFill>
              <a:ln w="25400">
                <a:solidFill>
                  <a:srgbClr val="D9D9D9"/>
                </a:solidFill>
                <a:miter lim="800000"/>
              </a:ln>
            </p:spPr>
            <p:txBody>
              <a:bodyPr rot="0" vert="horz" wrap="square" lIns="91440" tIns="45720" rIns="91440" bIns="45720" anchor="ctr" anchorCtr="0" upright="1">
                <a:noAutofit/>
              </a:bodyPr>
              <a:lstStyle/>
              <a:p>
                <a:pPr algn="just"/>
                <a:r>
                  <a:rPr lang="en-US" sz="1050" kern="100">
                    <a:latin typeface="Calibri" panose="020F0502020204030204" pitchFamily="34" charset="0"/>
                    <a:ea typeface="宋体" panose="02010600030101010101" pitchFamily="2" charset="-122"/>
                    <a:cs typeface="Times New Roman" panose="02020603050405020304" pitchFamily="18" charset="0"/>
                  </a:rPr>
                  <a:t> </a:t>
                </a:r>
                <a:endParaRPr lang="zh-CN" altLang="en-US" sz="1050" kern="100">
                  <a:latin typeface="Calibri" panose="020F0502020204030204" pitchFamily="34" charset="0"/>
                  <a:ea typeface="宋体" panose="02010600030101010101" pitchFamily="2" charset="-122"/>
                  <a:cs typeface="Times New Roman" panose="02020603050405020304" pitchFamily="18" charset="0"/>
                </a:endParaRPr>
              </a:p>
            </p:txBody>
          </p:sp>
          <p:sp>
            <p:nvSpPr>
              <p:cNvPr id="75" name="圆角矩形 18"/>
              <p:cNvSpPr>
                <a:spLocks noChangeArrowheads="1"/>
              </p:cNvSpPr>
              <p:nvPr/>
            </p:nvSpPr>
            <p:spPr bwMode="auto">
              <a:xfrm>
                <a:off x="7434" y="4157"/>
                <a:ext cx="401" cy="1497"/>
              </a:xfrm>
              <a:prstGeom prst="roundRect">
                <a:avLst>
                  <a:gd name="adj" fmla="val 16667"/>
                </a:avLst>
              </a:prstGeom>
              <a:solidFill>
                <a:srgbClr val="FBE5D6"/>
              </a:solidFill>
              <a:ln w="25400">
                <a:solidFill>
                  <a:srgbClr val="D9D9D9"/>
                </a:solidFill>
                <a:miter lim="800000"/>
              </a:ln>
            </p:spPr>
            <p:txBody>
              <a:bodyPr rot="0" vert="horz" wrap="square" lIns="91440" tIns="45720" rIns="91440" bIns="45720" anchor="ctr" anchorCtr="0" upright="1">
                <a:noAutofit/>
              </a:bodyPr>
              <a:lstStyle/>
              <a:p>
                <a:pPr algn="ctr"/>
                <a:r>
                  <a:rPr lang="en-US" sz="1050">
                    <a:latin typeface="宋体" panose="02010600030101010101" pitchFamily="2" charset="-122"/>
                    <a:ea typeface="宋体" panose="02010600030101010101" pitchFamily="2" charset="-122"/>
                    <a:cs typeface="宋体" panose="02010600030101010101" pitchFamily="2" charset="-122"/>
                  </a:rPr>
                  <a:t> </a:t>
                </a:r>
                <a:endParaRPr lang="zh-CN" altLang="en-US" sz="1200">
                  <a:latin typeface="宋体" panose="02010600030101010101" pitchFamily="2" charset="-122"/>
                  <a:ea typeface="宋体" panose="02010600030101010101" pitchFamily="2" charset="-122"/>
                  <a:cs typeface="宋体" panose="02010600030101010101" pitchFamily="2" charset="-122"/>
                </a:endParaRPr>
              </a:p>
            </p:txBody>
          </p:sp>
          <p:sp>
            <p:nvSpPr>
              <p:cNvPr id="76" name="圆角矩形 19"/>
              <p:cNvSpPr>
                <a:spLocks noChangeArrowheads="1"/>
              </p:cNvSpPr>
              <p:nvPr/>
            </p:nvSpPr>
            <p:spPr bwMode="auto">
              <a:xfrm>
                <a:off x="9046" y="4157"/>
                <a:ext cx="401" cy="1497"/>
              </a:xfrm>
              <a:prstGeom prst="roundRect">
                <a:avLst>
                  <a:gd name="adj" fmla="val 16667"/>
                </a:avLst>
              </a:prstGeom>
              <a:solidFill>
                <a:srgbClr val="C5E0B4"/>
              </a:solidFill>
              <a:ln w="25400">
                <a:solidFill>
                  <a:srgbClr val="D9D9D9"/>
                </a:solidFill>
                <a:miter lim="800000"/>
              </a:ln>
            </p:spPr>
            <p:txBody>
              <a:bodyPr rot="0" vert="horz" wrap="square" lIns="91440" tIns="45720" rIns="91440" bIns="45720" anchor="ctr" anchorCtr="0" upright="1">
                <a:noAutofit/>
              </a:bodyPr>
              <a:lstStyle/>
              <a:p>
                <a:pPr algn="just"/>
                <a:r>
                  <a:rPr lang="en-US" sz="1050" kern="100">
                    <a:latin typeface="Calibri" panose="020F0502020204030204" pitchFamily="34" charset="0"/>
                    <a:ea typeface="宋体" panose="02010600030101010101" pitchFamily="2" charset="-122"/>
                    <a:cs typeface="Times New Roman" panose="02020603050405020304" pitchFamily="18" charset="0"/>
                  </a:rPr>
                  <a:t> </a:t>
                </a:r>
                <a:endParaRPr lang="zh-CN" altLang="en-US" sz="1050" kern="100">
                  <a:latin typeface="Calibri" panose="020F0502020204030204" pitchFamily="34" charset="0"/>
                  <a:ea typeface="宋体" panose="02010600030101010101" pitchFamily="2" charset="-122"/>
                  <a:cs typeface="Times New Roman" panose="02020603050405020304" pitchFamily="18" charset="0"/>
                </a:endParaRPr>
              </a:p>
            </p:txBody>
          </p:sp>
          <p:sp>
            <p:nvSpPr>
              <p:cNvPr id="77" name="圆角矩形 20"/>
              <p:cNvSpPr>
                <a:spLocks noChangeArrowheads="1"/>
              </p:cNvSpPr>
              <p:nvPr/>
            </p:nvSpPr>
            <p:spPr bwMode="auto">
              <a:xfrm>
                <a:off x="9647" y="4157"/>
                <a:ext cx="400" cy="1497"/>
              </a:xfrm>
              <a:prstGeom prst="roundRect">
                <a:avLst>
                  <a:gd name="adj" fmla="val 16667"/>
                </a:avLst>
              </a:prstGeom>
              <a:solidFill>
                <a:srgbClr val="C5E0B4"/>
              </a:solidFill>
              <a:ln w="25400">
                <a:solidFill>
                  <a:srgbClr val="D9D9D9"/>
                </a:solidFill>
                <a:miter lim="800000"/>
              </a:ln>
            </p:spPr>
            <p:txBody>
              <a:bodyPr rot="0" vert="horz" wrap="square" lIns="91440" tIns="45720" rIns="91440" bIns="45720" anchor="ctr" anchorCtr="0" upright="1">
                <a:noAutofit/>
              </a:bodyPr>
              <a:lstStyle/>
              <a:p>
                <a:pPr algn="just"/>
                <a:r>
                  <a:rPr lang="en-US" sz="1050" kern="100">
                    <a:latin typeface="Calibri" panose="020F0502020204030204" pitchFamily="34" charset="0"/>
                    <a:ea typeface="宋体" panose="02010600030101010101" pitchFamily="2" charset="-122"/>
                    <a:cs typeface="Times New Roman" panose="02020603050405020304" pitchFamily="18" charset="0"/>
                  </a:rPr>
                  <a:t> </a:t>
                </a:r>
                <a:endParaRPr lang="zh-CN" altLang="en-US" sz="1050" kern="100">
                  <a:latin typeface="Calibri" panose="020F0502020204030204" pitchFamily="34" charset="0"/>
                  <a:ea typeface="宋体" panose="02010600030101010101" pitchFamily="2" charset="-122"/>
                  <a:cs typeface="Times New Roman" panose="02020603050405020304" pitchFamily="18" charset="0"/>
                </a:endParaRPr>
              </a:p>
            </p:txBody>
          </p:sp>
          <p:sp>
            <p:nvSpPr>
              <p:cNvPr id="78" name="圆角矩形 21"/>
              <p:cNvSpPr>
                <a:spLocks noChangeArrowheads="1"/>
              </p:cNvSpPr>
              <p:nvPr/>
            </p:nvSpPr>
            <p:spPr bwMode="auto">
              <a:xfrm>
                <a:off x="8061" y="4157"/>
                <a:ext cx="401" cy="1497"/>
              </a:xfrm>
              <a:prstGeom prst="roundRect">
                <a:avLst>
                  <a:gd name="adj" fmla="val 16667"/>
                </a:avLst>
              </a:prstGeom>
              <a:solidFill>
                <a:srgbClr val="FBE5D6"/>
              </a:solidFill>
              <a:ln w="25400">
                <a:solidFill>
                  <a:srgbClr val="D9D9D9"/>
                </a:solidFill>
                <a:miter lim="800000"/>
              </a:ln>
            </p:spPr>
            <p:txBody>
              <a:bodyPr rot="0" vert="horz" wrap="square" lIns="91440" tIns="45720" rIns="91440" bIns="45720" anchor="ctr" anchorCtr="0" upright="1">
                <a:noAutofit/>
              </a:bodyPr>
              <a:lstStyle/>
              <a:p>
                <a:pPr algn="just"/>
                <a:r>
                  <a:rPr lang="en-US" sz="1050" kern="100">
                    <a:latin typeface="Calibri" panose="020F0502020204030204" pitchFamily="34" charset="0"/>
                    <a:ea typeface="宋体" panose="02010600030101010101" pitchFamily="2" charset="-122"/>
                    <a:cs typeface="Times New Roman" panose="02020603050405020304" pitchFamily="18" charset="0"/>
                  </a:rPr>
                  <a:t> </a:t>
                </a:r>
                <a:endParaRPr lang="zh-CN" altLang="en-US" sz="1050" kern="100">
                  <a:latin typeface="Calibri" panose="020F0502020204030204" pitchFamily="34" charset="0"/>
                  <a:ea typeface="宋体" panose="02010600030101010101" pitchFamily="2" charset="-122"/>
                  <a:cs typeface="Times New Roman" panose="02020603050405020304" pitchFamily="18" charset="0"/>
                </a:endParaRPr>
              </a:p>
            </p:txBody>
          </p:sp>
          <p:cxnSp>
            <p:nvCxnSpPr>
              <p:cNvPr id="79" name="直接连接符 78"/>
              <p:cNvCxnSpPr>
                <a:cxnSpLocks noChangeShapeType="1"/>
              </p:cNvCxnSpPr>
              <p:nvPr/>
            </p:nvCxnSpPr>
            <p:spPr bwMode="auto">
              <a:xfrm>
                <a:off x="2654" y="2557"/>
                <a:ext cx="6823" cy="12"/>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80" name="直接连接符 79"/>
              <p:cNvCxnSpPr>
                <a:cxnSpLocks noChangeShapeType="1"/>
              </p:cNvCxnSpPr>
              <p:nvPr/>
            </p:nvCxnSpPr>
            <p:spPr bwMode="auto">
              <a:xfrm>
                <a:off x="6372" y="2351"/>
                <a:ext cx="3" cy="599"/>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81" name="直接连接符 80"/>
              <p:cNvCxnSpPr>
                <a:cxnSpLocks noChangeShapeType="1"/>
              </p:cNvCxnSpPr>
              <p:nvPr/>
            </p:nvCxnSpPr>
            <p:spPr bwMode="auto">
              <a:xfrm>
                <a:off x="2660" y="2562"/>
                <a:ext cx="3" cy="388"/>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82" name="直接连接符 81"/>
              <p:cNvCxnSpPr>
                <a:cxnSpLocks noChangeShapeType="1"/>
              </p:cNvCxnSpPr>
              <p:nvPr/>
            </p:nvCxnSpPr>
            <p:spPr bwMode="auto">
              <a:xfrm>
                <a:off x="4525" y="2569"/>
                <a:ext cx="3" cy="388"/>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83" name="直接连接符 82"/>
              <p:cNvCxnSpPr>
                <a:cxnSpLocks noChangeShapeType="1"/>
              </p:cNvCxnSpPr>
              <p:nvPr/>
            </p:nvCxnSpPr>
            <p:spPr bwMode="auto">
              <a:xfrm>
                <a:off x="7925" y="2555"/>
                <a:ext cx="2" cy="388"/>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84" name="直接连接符 83"/>
              <p:cNvCxnSpPr>
                <a:cxnSpLocks noChangeShapeType="1"/>
              </p:cNvCxnSpPr>
              <p:nvPr/>
            </p:nvCxnSpPr>
            <p:spPr bwMode="auto">
              <a:xfrm>
                <a:off x="9454" y="2540"/>
                <a:ext cx="2" cy="388"/>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85" name="直接连接符 84"/>
              <p:cNvCxnSpPr>
                <a:cxnSpLocks noChangeShapeType="1"/>
              </p:cNvCxnSpPr>
              <p:nvPr/>
            </p:nvCxnSpPr>
            <p:spPr bwMode="auto">
              <a:xfrm>
                <a:off x="3773" y="3839"/>
                <a:ext cx="1611" cy="22"/>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86" name="直接连接符 85"/>
              <p:cNvCxnSpPr>
                <a:cxnSpLocks noChangeShapeType="1"/>
              </p:cNvCxnSpPr>
              <p:nvPr/>
            </p:nvCxnSpPr>
            <p:spPr bwMode="auto">
              <a:xfrm>
                <a:off x="3773" y="3846"/>
                <a:ext cx="2" cy="311"/>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87" name="直接连接符 86"/>
              <p:cNvCxnSpPr>
                <a:cxnSpLocks noChangeShapeType="1"/>
              </p:cNvCxnSpPr>
              <p:nvPr/>
            </p:nvCxnSpPr>
            <p:spPr bwMode="auto">
              <a:xfrm>
                <a:off x="5383" y="3853"/>
                <a:ext cx="2" cy="311"/>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88" name="直接连接符 87"/>
              <p:cNvCxnSpPr>
                <a:cxnSpLocks noChangeShapeType="1"/>
              </p:cNvCxnSpPr>
              <p:nvPr/>
            </p:nvCxnSpPr>
            <p:spPr bwMode="auto">
              <a:xfrm>
                <a:off x="2138" y="3839"/>
                <a:ext cx="1073" cy="7"/>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92" name="直接连接符 91"/>
              <p:cNvCxnSpPr>
                <a:cxnSpLocks noChangeShapeType="1"/>
              </p:cNvCxnSpPr>
              <p:nvPr/>
            </p:nvCxnSpPr>
            <p:spPr bwMode="auto">
              <a:xfrm>
                <a:off x="2131" y="3839"/>
                <a:ext cx="1" cy="311"/>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93" name="直接连接符 92"/>
              <p:cNvCxnSpPr>
                <a:cxnSpLocks noChangeShapeType="1"/>
              </p:cNvCxnSpPr>
              <p:nvPr/>
            </p:nvCxnSpPr>
            <p:spPr bwMode="auto">
              <a:xfrm>
                <a:off x="3204" y="3846"/>
                <a:ext cx="2" cy="311"/>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94" name="直接连接符 93"/>
              <p:cNvCxnSpPr>
                <a:cxnSpLocks noChangeShapeType="1"/>
              </p:cNvCxnSpPr>
              <p:nvPr/>
            </p:nvCxnSpPr>
            <p:spPr bwMode="auto">
              <a:xfrm flipH="1">
                <a:off x="2655" y="3586"/>
                <a:ext cx="8" cy="571"/>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95" name="直接连接符 94"/>
              <p:cNvCxnSpPr>
                <a:cxnSpLocks noChangeShapeType="1"/>
              </p:cNvCxnSpPr>
              <p:nvPr/>
            </p:nvCxnSpPr>
            <p:spPr bwMode="auto">
              <a:xfrm>
                <a:off x="4854" y="3861"/>
                <a:ext cx="2" cy="311"/>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96" name="直接连接符 95"/>
              <p:cNvCxnSpPr>
                <a:cxnSpLocks noChangeShapeType="1"/>
              </p:cNvCxnSpPr>
              <p:nvPr/>
            </p:nvCxnSpPr>
            <p:spPr bwMode="auto">
              <a:xfrm>
                <a:off x="4310" y="3853"/>
                <a:ext cx="2" cy="311"/>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97" name="直接连接符 96"/>
              <p:cNvCxnSpPr>
                <a:cxnSpLocks noChangeShapeType="1"/>
              </p:cNvCxnSpPr>
              <p:nvPr/>
            </p:nvCxnSpPr>
            <p:spPr bwMode="auto">
              <a:xfrm>
                <a:off x="4556" y="3586"/>
                <a:ext cx="1" cy="274"/>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98" name="直接连接符 97"/>
              <p:cNvCxnSpPr>
                <a:cxnSpLocks noChangeShapeType="1"/>
              </p:cNvCxnSpPr>
              <p:nvPr/>
            </p:nvCxnSpPr>
            <p:spPr bwMode="auto">
              <a:xfrm flipV="1">
                <a:off x="6082" y="3868"/>
                <a:ext cx="586" cy="7"/>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99" name="直接连接符 98"/>
              <p:cNvCxnSpPr>
                <a:cxnSpLocks noChangeShapeType="1"/>
              </p:cNvCxnSpPr>
              <p:nvPr/>
            </p:nvCxnSpPr>
            <p:spPr bwMode="auto">
              <a:xfrm>
                <a:off x="6089" y="3861"/>
                <a:ext cx="2" cy="311"/>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100" name="直接连接符 99"/>
              <p:cNvCxnSpPr>
                <a:cxnSpLocks noChangeShapeType="1"/>
              </p:cNvCxnSpPr>
              <p:nvPr/>
            </p:nvCxnSpPr>
            <p:spPr bwMode="auto">
              <a:xfrm>
                <a:off x="6668" y="3853"/>
                <a:ext cx="2" cy="311"/>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101" name="直接连接符 100"/>
              <p:cNvCxnSpPr>
                <a:cxnSpLocks noChangeShapeType="1"/>
              </p:cNvCxnSpPr>
              <p:nvPr/>
            </p:nvCxnSpPr>
            <p:spPr bwMode="auto">
              <a:xfrm flipH="1">
                <a:off x="6371" y="3586"/>
                <a:ext cx="4" cy="274"/>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102" name="直接连接符 101"/>
              <p:cNvCxnSpPr>
                <a:cxnSpLocks noChangeShapeType="1"/>
              </p:cNvCxnSpPr>
              <p:nvPr/>
            </p:nvCxnSpPr>
            <p:spPr bwMode="auto">
              <a:xfrm flipV="1">
                <a:off x="7655" y="3853"/>
                <a:ext cx="586" cy="7"/>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103" name="直接连接符 102"/>
              <p:cNvCxnSpPr>
                <a:cxnSpLocks noChangeShapeType="1"/>
              </p:cNvCxnSpPr>
              <p:nvPr/>
            </p:nvCxnSpPr>
            <p:spPr bwMode="auto">
              <a:xfrm>
                <a:off x="7663" y="3846"/>
                <a:ext cx="2" cy="311"/>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104" name="直接连接符 103"/>
              <p:cNvCxnSpPr>
                <a:cxnSpLocks noChangeShapeType="1"/>
              </p:cNvCxnSpPr>
              <p:nvPr/>
            </p:nvCxnSpPr>
            <p:spPr bwMode="auto">
              <a:xfrm>
                <a:off x="8242" y="3839"/>
                <a:ext cx="2" cy="311"/>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105" name="直接连接符 104"/>
              <p:cNvCxnSpPr>
                <a:cxnSpLocks noChangeShapeType="1"/>
              </p:cNvCxnSpPr>
              <p:nvPr/>
            </p:nvCxnSpPr>
            <p:spPr bwMode="auto">
              <a:xfrm flipH="1">
                <a:off x="7945" y="3572"/>
                <a:ext cx="4" cy="274"/>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106" name="直接连接符 105"/>
              <p:cNvCxnSpPr>
                <a:cxnSpLocks noChangeShapeType="1"/>
              </p:cNvCxnSpPr>
              <p:nvPr/>
            </p:nvCxnSpPr>
            <p:spPr bwMode="auto">
              <a:xfrm flipV="1">
                <a:off x="9195" y="3868"/>
                <a:ext cx="586" cy="7"/>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107" name="直接连接符 106"/>
              <p:cNvCxnSpPr>
                <a:cxnSpLocks noChangeShapeType="1"/>
              </p:cNvCxnSpPr>
              <p:nvPr/>
            </p:nvCxnSpPr>
            <p:spPr bwMode="auto">
              <a:xfrm>
                <a:off x="9199" y="3861"/>
                <a:ext cx="2" cy="311"/>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108" name="直接连接符 107"/>
              <p:cNvCxnSpPr>
                <a:cxnSpLocks noChangeShapeType="1"/>
              </p:cNvCxnSpPr>
              <p:nvPr/>
            </p:nvCxnSpPr>
            <p:spPr bwMode="auto">
              <a:xfrm>
                <a:off x="9779" y="3853"/>
                <a:ext cx="2" cy="311"/>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cxnSp>
            <p:nvCxnSpPr>
              <p:cNvPr id="109" name="直接连接符 108"/>
              <p:cNvCxnSpPr>
                <a:cxnSpLocks noChangeShapeType="1"/>
              </p:cNvCxnSpPr>
              <p:nvPr/>
            </p:nvCxnSpPr>
            <p:spPr bwMode="auto">
              <a:xfrm flipH="1">
                <a:off x="9497" y="3571"/>
                <a:ext cx="4" cy="274"/>
              </a:xfrm>
              <a:prstGeom prst="line">
                <a:avLst/>
              </a:prstGeom>
              <a:noFill/>
              <a:ln w="19050">
                <a:solidFill>
                  <a:srgbClr val="1F4E79"/>
                </a:solidFill>
                <a:miter lim="800000"/>
              </a:ln>
              <a:extLst>
                <a:ext uri="{909E8E84-426E-40DD-AFC4-6F175D3DCCD1}">
                  <a14:hiddenFill xmlns:a14="http://schemas.microsoft.com/office/drawing/2010/main">
                    <a:noFill/>
                  </a14:hiddenFill>
                </a:ext>
              </a:extLst>
            </p:spPr>
          </p:cxnSp>
        </p:grpSp>
        <p:sp>
          <p:nvSpPr>
            <p:cNvPr id="47" name="文本框 237"/>
            <p:cNvSpPr txBox="1">
              <a:spLocks noChangeArrowheads="1"/>
            </p:cNvSpPr>
            <p:nvPr/>
          </p:nvSpPr>
          <p:spPr bwMode="auto">
            <a:xfrm>
              <a:off x="80962" y="1724902"/>
              <a:ext cx="241935" cy="100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ctr"/>
              <a:r>
                <a:rPr lang="zh-CN" altLang="en-US" sz="1200" b="1" dirty="0">
                  <a:latin typeface="微软雅黑" panose="020B0503020204020204" pitchFamily="34" charset="-122"/>
                  <a:ea typeface="微软雅黑" panose="020B0503020204020204" pitchFamily="34" charset="-122"/>
                </a:rPr>
                <a:t>教育资源</a:t>
              </a:r>
            </a:p>
          </p:txBody>
        </p:sp>
        <p:sp>
          <p:nvSpPr>
            <p:cNvPr id="48" name="文本框 237"/>
            <p:cNvSpPr txBox="1">
              <a:spLocks noChangeArrowheads="1"/>
            </p:cNvSpPr>
            <p:nvPr/>
          </p:nvSpPr>
          <p:spPr bwMode="auto">
            <a:xfrm>
              <a:off x="773585" y="1724902"/>
              <a:ext cx="241935" cy="100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ctr"/>
              <a:r>
                <a:rPr lang="zh-CN" altLang="en-US" sz="1200" b="1" dirty="0">
                  <a:latin typeface="微软雅黑" panose="020B0503020204020204" pitchFamily="34" charset="-122"/>
                  <a:ea typeface="微软雅黑" panose="020B0503020204020204" pitchFamily="34" charset="-122"/>
                </a:rPr>
                <a:t>产业资源</a:t>
              </a:r>
            </a:p>
          </p:txBody>
        </p:sp>
        <p:sp>
          <p:nvSpPr>
            <p:cNvPr id="49" name="文本框 237"/>
            <p:cNvSpPr txBox="1">
              <a:spLocks noChangeArrowheads="1"/>
            </p:cNvSpPr>
            <p:nvPr/>
          </p:nvSpPr>
          <p:spPr bwMode="auto">
            <a:xfrm>
              <a:off x="421498" y="1736726"/>
              <a:ext cx="241935" cy="1005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ctr"/>
              <a:r>
                <a:rPr lang="zh-CN" altLang="en-US" sz="1200" b="1" dirty="0">
                  <a:latin typeface="微软雅黑" panose="020B0503020204020204" pitchFamily="34" charset="-122"/>
                  <a:ea typeface="微软雅黑" panose="020B0503020204020204" pitchFamily="34" charset="-122"/>
                </a:rPr>
                <a:t>科技资源</a:t>
              </a:r>
            </a:p>
          </p:txBody>
        </p:sp>
        <p:sp>
          <p:nvSpPr>
            <p:cNvPr id="50" name="文本框 237"/>
            <p:cNvSpPr txBox="1">
              <a:spLocks noChangeArrowheads="1"/>
            </p:cNvSpPr>
            <p:nvPr/>
          </p:nvSpPr>
          <p:spPr bwMode="auto">
            <a:xfrm>
              <a:off x="3579496" y="1856105"/>
              <a:ext cx="241935" cy="54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ctr"/>
              <a:r>
                <a:rPr lang="zh-CN" altLang="en-US" sz="1200" b="1" dirty="0">
                  <a:latin typeface="微软雅黑" panose="020B0503020204020204" pitchFamily="34" charset="-122"/>
                  <a:ea typeface="微软雅黑" panose="020B0503020204020204" pitchFamily="34" charset="-122"/>
                </a:rPr>
                <a:t>产业</a:t>
              </a:r>
            </a:p>
          </p:txBody>
        </p:sp>
        <p:sp>
          <p:nvSpPr>
            <p:cNvPr id="51" name="文本框 237"/>
            <p:cNvSpPr txBox="1">
              <a:spLocks noChangeArrowheads="1"/>
            </p:cNvSpPr>
            <p:nvPr/>
          </p:nvSpPr>
          <p:spPr bwMode="auto">
            <a:xfrm>
              <a:off x="2969260" y="1865630"/>
              <a:ext cx="241935"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ctr"/>
              <a:r>
                <a:rPr lang="zh-CN" altLang="en-US" sz="1200" b="1" dirty="0">
                  <a:latin typeface="微软雅黑" panose="020B0503020204020204" pitchFamily="34" charset="-122"/>
                  <a:ea typeface="微软雅黑" panose="020B0503020204020204" pitchFamily="34" charset="-122"/>
                </a:rPr>
                <a:t>效益</a:t>
              </a:r>
            </a:p>
          </p:txBody>
        </p:sp>
        <p:sp>
          <p:nvSpPr>
            <p:cNvPr id="52" name="文本框 237"/>
            <p:cNvSpPr txBox="1">
              <a:spLocks noChangeArrowheads="1"/>
            </p:cNvSpPr>
            <p:nvPr/>
          </p:nvSpPr>
          <p:spPr bwMode="auto">
            <a:xfrm>
              <a:off x="2609215" y="1884230"/>
              <a:ext cx="241935"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ctr"/>
              <a:r>
                <a:rPr lang="zh-CN" altLang="en-US" sz="1200" b="1" dirty="0">
                  <a:latin typeface="微软雅黑" panose="020B0503020204020204" pitchFamily="34" charset="-122"/>
                  <a:ea typeface="微软雅黑" panose="020B0503020204020204" pitchFamily="34" charset="-122"/>
                </a:rPr>
                <a:t>数量</a:t>
              </a:r>
            </a:p>
          </p:txBody>
        </p:sp>
        <p:sp>
          <p:nvSpPr>
            <p:cNvPr id="53" name="文本框 237"/>
            <p:cNvSpPr txBox="1">
              <a:spLocks noChangeArrowheads="1"/>
            </p:cNvSpPr>
            <p:nvPr/>
          </p:nvSpPr>
          <p:spPr bwMode="auto">
            <a:xfrm>
              <a:off x="2142808" y="1865630"/>
              <a:ext cx="241935" cy="643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ctr"/>
              <a:r>
                <a:rPr lang="zh-CN" altLang="en-US" sz="1200" b="1" dirty="0">
                  <a:latin typeface="微软雅黑" panose="020B0503020204020204" pitchFamily="34" charset="-122"/>
                  <a:ea typeface="微软雅黑" panose="020B0503020204020204" pitchFamily="34" charset="-122"/>
                </a:rPr>
                <a:t>潜力</a:t>
              </a:r>
            </a:p>
          </p:txBody>
        </p:sp>
        <p:sp>
          <p:nvSpPr>
            <p:cNvPr id="54" name="文本框 237"/>
            <p:cNvSpPr txBox="1">
              <a:spLocks noChangeArrowheads="1"/>
            </p:cNvSpPr>
            <p:nvPr/>
          </p:nvSpPr>
          <p:spPr bwMode="auto">
            <a:xfrm>
              <a:off x="1809826" y="1865630"/>
              <a:ext cx="241935" cy="605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ctr"/>
              <a:r>
                <a:rPr lang="zh-CN" altLang="en-US" sz="1200" b="1" dirty="0">
                  <a:latin typeface="微软雅黑" panose="020B0503020204020204" pitchFamily="34" charset="-122"/>
                  <a:ea typeface="微软雅黑" panose="020B0503020204020204" pitchFamily="34" charset="-122"/>
                </a:rPr>
                <a:t>效率</a:t>
              </a:r>
            </a:p>
          </p:txBody>
        </p:sp>
        <p:sp>
          <p:nvSpPr>
            <p:cNvPr id="55" name="文本框 237"/>
            <p:cNvSpPr txBox="1">
              <a:spLocks noChangeArrowheads="1"/>
            </p:cNvSpPr>
            <p:nvPr/>
          </p:nvSpPr>
          <p:spPr bwMode="auto">
            <a:xfrm>
              <a:off x="1489748" y="1865630"/>
              <a:ext cx="24193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ctr"/>
              <a:r>
                <a:rPr lang="zh-CN" altLang="en-US" sz="1200" b="1" dirty="0">
                  <a:latin typeface="微软雅黑" panose="020B0503020204020204" pitchFamily="34" charset="-122"/>
                  <a:ea typeface="微软雅黑" panose="020B0503020204020204" pitchFamily="34" charset="-122"/>
                </a:rPr>
                <a:t>质量</a:t>
              </a:r>
            </a:p>
          </p:txBody>
        </p:sp>
        <p:sp>
          <p:nvSpPr>
            <p:cNvPr id="56" name="文本框 237"/>
            <p:cNvSpPr txBox="1">
              <a:spLocks noChangeArrowheads="1"/>
            </p:cNvSpPr>
            <p:nvPr/>
          </p:nvSpPr>
          <p:spPr bwMode="auto">
            <a:xfrm>
              <a:off x="1133475" y="1866994"/>
              <a:ext cx="241935"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ctr"/>
              <a:r>
                <a:rPr lang="zh-CN" altLang="en-US" sz="1200" b="1" dirty="0">
                  <a:latin typeface="微软雅黑" panose="020B0503020204020204" pitchFamily="34" charset="-122"/>
                  <a:ea typeface="微软雅黑" panose="020B0503020204020204" pitchFamily="34" charset="-122"/>
                </a:rPr>
                <a:t>数量</a:t>
              </a:r>
            </a:p>
          </p:txBody>
        </p:sp>
        <p:sp>
          <p:nvSpPr>
            <p:cNvPr id="57" name="文本框 237"/>
            <p:cNvSpPr txBox="1">
              <a:spLocks noChangeArrowheads="1"/>
            </p:cNvSpPr>
            <p:nvPr/>
          </p:nvSpPr>
          <p:spPr bwMode="auto">
            <a:xfrm>
              <a:off x="4964112" y="1876425"/>
              <a:ext cx="24193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ctr"/>
              <a:r>
                <a:rPr lang="zh-CN" altLang="en-US" sz="1200" b="1" dirty="0">
                  <a:latin typeface="微软雅黑" panose="020B0503020204020204" pitchFamily="34" charset="-122"/>
                  <a:ea typeface="微软雅黑" panose="020B0503020204020204" pitchFamily="34" charset="-122"/>
                </a:rPr>
                <a:t>管理</a:t>
              </a:r>
            </a:p>
          </p:txBody>
        </p:sp>
        <p:sp>
          <p:nvSpPr>
            <p:cNvPr id="58" name="文本框 237"/>
            <p:cNvSpPr txBox="1">
              <a:spLocks noChangeArrowheads="1"/>
            </p:cNvSpPr>
            <p:nvPr/>
          </p:nvSpPr>
          <p:spPr bwMode="auto">
            <a:xfrm>
              <a:off x="4593272" y="1875155"/>
              <a:ext cx="241935"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just"/>
              <a:r>
                <a:rPr lang="zh-CN" altLang="en-US" sz="1200" b="1" dirty="0">
                  <a:latin typeface="微软雅黑" panose="020B0503020204020204" pitchFamily="34" charset="-122"/>
                  <a:ea typeface="微软雅黑" panose="020B0503020204020204" pitchFamily="34" charset="-122"/>
                </a:rPr>
                <a:t>保护</a:t>
              </a:r>
            </a:p>
          </p:txBody>
        </p:sp>
        <p:sp>
          <p:nvSpPr>
            <p:cNvPr id="59" name="文本框 237"/>
            <p:cNvSpPr txBox="1">
              <a:spLocks noChangeArrowheads="1"/>
            </p:cNvSpPr>
            <p:nvPr/>
          </p:nvSpPr>
          <p:spPr bwMode="auto">
            <a:xfrm>
              <a:off x="3969385" y="1875155"/>
              <a:ext cx="241935" cy="634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rot="0" vert="horz" wrap="square" lIns="91440" tIns="45720" rIns="91440" bIns="45720" anchor="t" anchorCtr="0" upright="1">
              <a:noAutofit/>
            </a:bodyPr>
            <a:lstStyle/>
            <a:p>
              <a:pPr algn="ctr"/>
              <a:r>
                <a:rPr lang="zh-CN" altLang="en-US" sz="1200" b="1" dirty="0">
                  <a:latin typeface="微软雅黑" panose="020B0503020204020204" pitchFamily="34" charset="-122"/>
                  <a:ea typeface="微软雅黑" panose="020B0503020204020204" pitchFamily="34" charset="-122"/>
                </a:rPr>
                <a:t>经济</a:t>
              </a:r>
            </a:p>
          </p:txBody>
        </p:sp>
      </p:grpSp>
      <p:sp>
        <p:nvSpPr>
          <p:cNvPr id="5" name="矩形 4"/>
          <p:cNvSpPr/>
          <p:nvPr/>
        </p:nvSpPr>
        <p:spPr>
          <a:xfrm>
            <a:off x="6143382" y="1366353"/>
            <a:ext cx="441146" cy="1323439"/>
          </a:xfrm>
          <a:prstGeom prst="rect">
            <a:avLst/>
          </a:prstGeom>
        </p:spPr>
        <p:txBody>
          <a:bodyPr wrap="none">
            <a:spAutoFit/>
          </a:bodyPr>
          <a:lstStyle/>
          <a:p>
            <a:r>
              <a:rPr lang="zh-CN" altLang="zh-CN" sz="2000" b="1" dirty="0">
                <a:solidFill>
                  <a:srgbClr val="7030A0"/>
                </a:solidFill>
                <a:latin typeface="微软雅黑" panose="020B0503020204020204" pitchFamily="34" charset="-122"/>
                <a:ea typeface="微软雅黑" panose="020B0503020204020204" pitchFamily="34" charset="-122"/>
              </a:rPr>
              <a:t>模</a:t>
            </a:r>
            <a:endParaRPr lang="en-US" altLang="zh-CN" sz="2000" b="1" dirty="0">
              <a:solidFill>
                <a:srgbClr val="7030A0"/>
              </a:solidFill>
              <a:latin typeface="微软雅黑" panose="020B0503020204020204" pitchFamily="34" charset="-122"/>
              <a:ea typeface="微软雅黑" panose="020B0503020204020204" pitchFamily="34" charset="-122"/>
            </a:endParaRPr>
          </a:p>
          <a:p>
            <a:r>
              <a:rPr lang="zh-CN" altLang="zh-CN" sz="2000" b="1" dirty="0">
                <a:solidFill>
                  <a:srgbClr val="7030A0"/>
                </a:solidFill>
                <a:latin typeface="微软雅黑" panose="020B0503020204020204" pitchFamily="34" charset="-122"/>
                <a:ea typeface="微软雅黑" panose="020B0503020204020204" pitchFamily="34" charset="-122"/>
              </a:rPr>
              <a:t>块</a:t>
            </a:r>
            <a:endParaRPr lang="en-US" altLang="zh-CN" sz="2000" b="1" dirty="0">
              <a:solidFill>
                <a:srgbClr val="7030A0"/>
              </a:solidFill>
              <a:latin typeface="微软雅黑" panose="020B0503020204020204" pitchFamily="34" charset="-122"/>
              <a:ea typeface="微软雅黑" panose="020B0503020204020204" pitchFamily="34" charset="-122"/>
            </a:endParaRPr>
          </a:p>
          <a:p>
            <a:r>
              <a:rPr lang="zh-CN" altLang="zh-CN" sz="2000" b="1" dirty="0">
                <a:solidFill>
                  <a:srgbClr val="7030A0"/>
                </a:solidFill>
                <a:latin typeface="微软雅黑" panose="020B0503020204020204" pitchFamily="34" charset="-122"/>
                <a:ea typeface="微软雅黑" panose="020B0503020204020204" pitchFamily="34" charset="-122"/>
              </a:rPr>
              <a:t>结</a:t>
            </a:r>
            <a:endParaRPr lang="en-US" altLang="zh-CN" sz="2000" b="1" dirty="0">
              <a:solidFill>
                <a:srgbClr val="7030A0"/>
              </a:solidFill>
              <a:latin typeface="微软雅黑" panose="020B0503020204020204" pitchFamily="34" charset="-122"/>
              <a:ea typeface="微软雅黑" panose="020B0503020204020204" pitchFamily="34" charset="-122"/>
            </a:endParaRPr>
          </a:p>
          <a:p>
            <a:r>
              <a:rPr lang="zh-CN" altLang="zh-CN" sz="2000" b="1" dirty="0">
                <a:solidFill>
                  <a:srgbClr val="7030A0"/>
                </a:solidFill>
                <a:latin typeface="微软雅黑" panose="020B0503020204020204" pitchFamily="34" charset="-122"/>
                <a:ea typeface="微软雅黑" panose="020B0503020204020204" pitchFamily="34" charset="-122"/>
              </a:rPr>
              <a:t>构</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sp>
        <p:nvSpPr>
          <p:cNvPr id="6" name="矩形 5"/>
          <p:cNvSpPr/>
          <p:nvPr/>
        </p:nvSpPr>
        <p:spPr>
          <a:xfrm>
            <a:off x="1542494" y="4465892"/>
            <a:ext cx="371592" cy="1345224"/>
          </a:xfrm>
          <a:prstGeom prst="rect">
            <a:avLst/>
          </a:prstGeom>
        </p:spPr>
        <p:txBody>
          <a:bodyPr wrap="square">
            <a:spAutoFit/>
          </a:bodyPr>
          <a:lstStyle/>
          <a:p>
            <a:r>
              <a:rPr lang="zh-CN" altLang="zh-CN" sz="2000" b="1" dirty="0">
                <a:solidFill>
                  <a:srgbClr val="7030A0"/>
                </a:solidFill>
                <a:latin typeface="微软雅黑" panose="020B0503020204020204" pitchFamily="34" charset="-122"/>
                <a:ea typeface="微软雅黑" panose="020B0503020204020204" pitchFamily="34" charset="-122"/>
              </a:rPr>
              <a:t>评</a:t>
            </a:r>
            <a:endParaRPr lang="en-US" altLang="zh-CN" sz="2000" b="1" dirty="0">
              <a:solidFill>
                <a:srgbClr val="7030A0"/>
              </a:solidFill>
              <a:latin typeface="微软雅黑" panose="020B0503020204020204" pitchFamily="34" charset="-122"/>
              <a:ea typeface="微软雅黑" panose="020B0503020204020204" pitchFamily="34" charset="-122"/>
            </a:endParaRPr>
          </a:p>
          <a:p>
            <a:r>
              <a:rPr lang="zh-CN" altLang="zh-CN" sz="2000" b="1" dirty="0">
                <a:solidFill>
                  <a:srgbClr val="7030A0"/>
                </a:solidFill>
                <a:latin typeface="微软雅黑" panose="020B0503020204020204" pitchFamily="34" charset="-122"/>
                <a:ea typeface="微软雅黑" panose="020B0503020204020204" pitchFamily="34" charset="-122"/>
              </a:rPr>
              <a:t>价</a:t>
            </a:r>
            <a:endParaRPr lang="en-US" altLang="zh-CN" sz="2000" b="1" dirty="0">
              <a:solidFill>
                <a:srgbClr val="7030A0"/>
              </a:solidFill>
              <a:latin typeface="微软雅黑" panose="020B0503020204020204" pitchFamily="34" charset="-122"/>
              <a:ea typeface="微软雅黑" panose="020B0503020204020204" pitchFamily="34" charset="-122"/>
            </a:endParaRPr>
          </a:p>
          <a:p>
            <a:r>
              <a:rPr lang="zh-CN" altLang="zh-CN" sz="2000" b="1" dirty="0">
                <a:solidFill>
                  <a:srgbClr val="7030A0"/>
                </a:solidFill>
                <a:latin typeface="微软雅黑" panose="020B0503020204020204" pitchFamily="34" charset="-122"/>
                <a:ea typeface="微软雅黑" panose="020B0503020204020204" pitchFamily="34" charset="-122"/>
              </a:rPr>
              <a:t>体</a:t>
            </a:r>
            <a:endParaRPr lang="en-US" altLang="zh-CN" sz="2000" b="1" dirty="0">
              <a:solidFill>
                <a:srgbClr val="7030A0"/>
              </a:solidFill>
              <a:latin typeface="微软雅黑" panose="020B0503020204020204" pitchFamily="34" charset="-122"/>
              <a:ea typeface="微软雅黑" panose="020B0503020204020204" pitchFamily="34" charset="-122"/>
            </a:endParaRPr>
          </a:p>
          <a:p>
            <a:r>
              <a:rPr lang="zh-CN" altLang="zh-CN" sz="2000" b="1" dirty="0">
                <a:solidFill>
                  <a:srgbClr val="7030A0"/>
                </a:solidFill>
                <a:latin typeface="微软雅黑" panose="020B0503020204020204" pitchFamily="34" charset="-122"/>
                <a:ea typeface="微软雅黑" panose="020B0503020204020204" pitchFamily="34" charset="-122"/>
              </a:rPr>
              <a:t>系</a:t>
            </a:r>
            <a:endParaRPr lang="zh-CN" altLang="en-US" sz="2000" b="1" dirty="0">
              <a:solidFill>
                <a:srgbClr val="7030A0"/>
              </a:solidFill>
              <a:latin typeface="微软雅黑" panose="020B0503020204020204" pitchFamily="34" charset="-122"/>
              <a:ea typeface="微软雅黑" panose="020B0503020204020204" pitchFamily="34" charset="-122"/>
            </a:endParaRPr>
          </a:p>
        </p:txBody>
      </p:sp>
      <p:pic>
        <p:nvPicPr>
          <p:cNvPr id="91" name="图片 90"/>
          <p:cNvPicPr/>
          <p:nvPr/>
        </p:nvPicPr>
        <p:blipFill>
          <a:blip r:embed="rId4" cstate="print"/>
          <a:srcRect/>
          <a:stretch>
            <a:fillRect/>
          </a:stretch>
        </p:blipFill>
        <p:spPr bwMode="auto">
          <a:xfrm>
            <a:off x="1207979" y="823441"/>
            <a:ext cx="3968600" cy="2632075"/>
          </a:xfrm>
          <a:prstGeom prst="rect">
            <a:avLst/>
          </a:prstGeom>
          <a:noFill/>
          <a:ln w="9525">
            <a:noFill/>
            <a:miter lim="800000"/>
            <a:headEnd/>
            <a:tailEnd/>
          </a:ln>
        </p:spPr>
      </p:pic>
      <p:sp>
        <p:nvSpPr>
          <p:cNvPr id="110" name="矩形 109"/>
          <p:cNvSpPr/>
          <p:nvPr/>
        </p:nvSpPr>
        <p:spPr>
          <a:xfrm>
            <a:off x="386717" y="1366352"/>
            <a:ext cx="371592" cy="1345224"/>
          </a:xfrm>
          <a:prstGeom prst="rect">
            <a:avLst/>
          </a:prstGeom>
        </p:spPr>
        <p:txBody>
          <a:bodyPr wrap="square">
            <a:spAutoFit/>
          </a:bodyPr>
          <a:lstStyle/>
          <a:p>
            <a:r>
              <a:rPr lang="zh-CN" altLang="en-US" sz="2000" b="1" dirty="0">
                <a:solidFill>
                  <a:srgbClr val="7030A0"/>
                </a:solidFill>
                <a:latin typeface="微软雅黑" panose="020B0503020204020204" pitchFamily="34" charset="-122"/>
                <a:ea typeface="微软雅黑" panose="020B0503020204020204" pitchFamily="34" charset="-122"/>
              </a:rPr>
              <a:t>研究思路</a:t>
            </a:r>
          </a:p>
        </p:txBody>
      </p:sp>
      <p:sp>
        <p:nvSpPr>
          <p:cNvPr id="90" name="矩形 8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1" name="组合 110"/>
          <p:cNvGrpSpPr/>
          <p:nvPr/>
        </p:nvGrpSpPr>
        <p:grpSpPr>
          <a:xfrm>
            <a:off x="192929" y="0"/>
            <a:ext cx="576066" cy="836712"/>
            <a:chOff x="841002" y="360040"/>
            <a:chExt cx="504057" cy="836712"/>
          </a:xfrm>
          <a:gradFill>
            <a:gsLst>
              <a:gs pos="0">
                <a:srgbClr val="0E1A40"/>
              </a:gs>
              <a:gs pos="100000">
                <a:srgbClr val="2F5EB0"/>
              </a:gs>
            </a:gsLst>
            <a:lin ang="13800000" scaled="0"/>
          </a:gradFill>
        </p:grpSpPr>
        <p:sp>
          <p:nvSpPr>
            <p:cNvPr id="112" name="矩形 111"/>
            <p:cNvSpPr/>
            <p:nvPr/>
          </p:nvSpPr>
          <p:spPr>
            <a:xfrm>
              <a:off x="841002"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3" name="等腰三角形 11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4" name="文本框 9"/>
          <p:cNvSpPr txBox="1"/>
          <p:nvPr/>
        </p:nvSpPr>
        <p:spPr>
          <a:xfrm>
            <a:off x="961923" y="176849"/>
            <a:ext cx="11096577" cy="438582"/>
          </a:xfrm>
          <a:prstGeom prst="rect">
            <a:avLst/>
          </a:prstGeom>
          <a:noFill/>
        </p:spPr>
        <p:txBody>
          <a:bodyPr wrap="square" lIns="68580" tIns="34290" rIns="68580" bIns="34290" rtlCol="0">
            <a:spAutoFit/>
          </a:bodyPr>
          <a:lstStyle/>
          <a:p>
            <a:pPr marL="0" lvl="1"/>
            <a:r>
              <a:rPr lang="zh-CN" altLang="en-US" sz="2400" b="1" dirty="0">
                <a:solidFill>
                  <a:srgbClr val="2F5E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宁波市总体知识产权（专利）布局质量评价</a:t>
            </a:r>
          </a:p>
        </p:txBody>
      </p:sp>
      <p:sp>
        <p:nvSpPr>
          <p:cNvPr id="115" name="文本框 114"/>
          <p:cNvSpPr txBox="1"/>
          <p:nvPr/>
        </p:nvSpPr>
        <p:spPr>
          <a:xfrm>
            <a:off x="316276" y="203375"/>
            <a:ext cx="373820"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116" name="图片 1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5717" y="270708"/>
            <a:ext cx="1510680" cy="394332"/>
          </a:xfrm>
          <a:prstGeom prst="rect">
            <a:avLst/>
          </a:prstGeom>
        </p:spPr>
      </p:pic>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圆角 28"/>
          <p:cNvSpPr/>
          <p:nvPr/>
        </p:nvSpPr>
        <p:spPr>
          <a:xfrm>
            <a:off x="6142697" y="1161010"/>
            <a:ext cx="6870922" cy="5284201"/>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p:cNvSpPr/>
          <p:nvPr/>
        </p:nvSpPr>
        <p:spPr>
          <a:xfrm>
            <a:off x="-1031204" y="1161011"/>
            <a:ext cx="6795882" cy="5284201"/>
          </a:xfrm>
          <a:prstGeom prst="roundRect">
            <a:avLst/>
          </a:prstGeom>
          <a:solidFill>
            <a:srgbClr val="F4E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53026" y="5182022"/>
            <a:ext cx="5156241" cy="605294"/>
          </a:xfrm>
          <a:prstGeom prst="rect">
            <a:avLst/>
          </a:prstGeom>
        </p:spPr>
        <p:txBody>
          <a:bodyPr wrap="square">
            <a:spAutoFit/>
          </a:bodyPr>
          <a:lstStyle/>
          <a:p>
            <a:pPr algn="just">
              <a:lnSpc>
                <a:spcPts val="2000"/>
              </a:lnSpc>
            </a:pPr>
            <a:r>
              <a:rPr lang="zh-CN" altLang="zh-CN" sz="12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强劲的知识产权创造潜力</a:t>
            </a:r>
            <a:r>
              <a:rPr lang="zh-CN" altLang="en-US" sz="12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2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旺盛的知识产权运用需求和不断完善的知识产权管理保护环境是宁波知识产权布局质量提升的重要动力</a:t>
            </a:r>
            <a:r>
              <a:rPr lang="zh-CN" altLang="en-US" sz="12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和</a:t>
            </a:r>
            <a:r>
              <a:rPr lang="zh-CN" altLang="zh-CN" sz="12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主要优势</a:t>
            </a:r>
            <a:endParaRPr lang="en-US" altLang="zh-CN" sz="12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文本框 8"/>
          <p:cNvSpPr txBox="1"/>
          <p:nvPr/>
        </p:nvSpPr>
        <p:spPr>
          <a:xfrm>
            <a:off x="-58658" y="5210824"/>
            <a:ext cx="401943" cy="523220"/>
          </a:xfrm>
          <a:prstGeom prst="rect">
            <a:avLst/>
          </a:prstGeom>
          <a:solidFill>
            <a:schemeClr val="accent5">
              <a:lumMod val="75000"/>
            </a:schemeClr>
          </a:solidFill>
        </p:spPr>
        <p:txBody>
          <a:bodyPr wrap="square" rtlCol="0">
            <a:spAutoFit/>
          </a:bodyPr>
          <a:lstStyle/>
          <a:p>
            <a:r>
              <a:rPr lang="zh-CN" altLang="en-US" sz="1400" b="1" dirty="0">
                <a:solidFill>
                  <a:schemeClr val="bg1"/>
                </a:solidFill>
              </a:rPr>
              <a:t>小</a:t>
            </a:r>
            <a:endParaRPr lang="en-US" altLang="zh-CN" sz="1400" b="1" dirty="0">
              <a:solidFill>
                <a:schemeClr val="bg1"/>
              </a:solidFill>
            </a:endParaRPr>
          </a:p>
          <a:p>
            <a:r>
              <a:rPr lang="zh-CN" altLang="en-US" sz="1400" b="1" dirty="0">
                <a:solidFill>
                  <a:schemeClr val="bg1"/>
                </a:solidFill>
              </a:rPr>
              <a:t>结</a:t>
            </a:r>
          </a:p>
        </p:txBody>
      </p:sp>
      <p:sp>
        <p:nvSpPr>
          <p:cNvPr id="11" name="矩形 10"/>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92929" y="0"/>
            <a:ext cx="576066" cy="836712"/>
            <a:chOff x="841002" y="360040"/>
            <a:chExt cx="504057" cy="836712"/>
          </a:xfrm>
          <a:gradFill>
            <a:gsLst>
              <a:gs pos="0">
                <a:srgbClr val="0E1A40"/>
              </a:gs>
              <a:gs pos="100000">
                <a:srgbClr val="2F5EB0"/>
              </a:gs>
            </a:gsLst>
            <a:lin ang="13800000" scaled="0"/>
          </a:gradFill>
        </p:grpSpPr>
        <p:sp>
          <p:nvSpPr>
            <p:cNvPr id="13" name="矩形 12"/>
            <p:cNvSpPr/>
            <p:nvPr/>
          </p:nvSpPr>
          <p:spPr>
            <a:xfrm>
              <a:off x="841002"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等腰三角形 13"/>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9"/>
          <p:cNvSpPr txBox="1"/>
          <p:nvPr/>
        </p:nvSpPr>
        <p:spPr>
          <a:xfrm>
            <a:off x="961923" y="176849"/>
            <a:ext cx="11096577" cy="438582"/>
          </a:xfrm>
          <a:prstGeom prst="rect">
            <a:avLst/>
          </a:prstGeom>
          <a:noFill/>
        </p:spPr>
        <p:txBody>
          <a:bodyPr wrap="square" lIns="68580" tIns="34290" rIns="68580" bIns="34290" rtlCol="0">
            <a:spAutoFit/>
          </a:bodyPr>
          <a:lstStyle/>
          <a:p>
            <a:pPr marL="0" lvl="1"/>
            <a:r>
              <a:rPr lang="zh-CN" altLang="en-US" sz="2400" b="1" dirty="0">
                <a:solidFill>
                  <a:srgbClr val="2F5E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宁波市总体知识产权（专利）布局质量评价</a:t>
            </a:r>
          </a:p>
        </p:txBody>
      </p:sp>
      <p:sp>
        <p:nvSpPr>
          <p:cNvPr id="16" name="文本框 15"/>
          <p:cNvSpPr txBox="1"/>
          <p:nvPr/>
        </p:nvSpPr>
        <p:spPr>
          <a:xfrm>
            <a:off x="316276" y="203375"/>
            <a:ext cx="373820"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aphicFrame>
        <p:nvGraphicFramePr>
          <p:cNvPr id="17" name="图表 16"/>
          <p:cNvGraphicFramePr/>
          <p:nvPr/>
        </p:nvGraphicFramePr>
        <p:xfrm>
          <a:off x="202808" y="1649716"/>
          <a:ext cx="5400600" cy="3211171"/>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1"/>
          <p:cNvSpPr>
            <a:spLocks noChangeArrowheads="1"/>
          </p:cNvSpPr>
          <p:nvPr/>
        </p:nvSpPr>
        <p:spPr bwMode="auto">
          <a:xfrm>
            <a:off x="690096" y="1226435"/>
            <a:ext cx="4314001" cy="307777"/>
          </a:xfrm>
          <a:prstGeom prst="rect">
            <a:avLst/>
          </a:prstGeom>
          <a:solidFill>
            <a:srgbClr val="0070C0"/>
          </a:solidFill>
          <a:ln>
            <a:noFill/>
          </a:ln>
          <a:effectLst/>
        </p:spPr>
        <p:txBody>
          <a:bodyPr vert="horz" wrap="none" lIns="91440" tIns="45720" rIns="91440" bIns="45720" numCol="1" anchor="ctr" anchorCtr="0" compatLnSpc="1">
            <a:spAutoFit/>
          </a:bodyPr>
          <a:lstStyle/>
          <a:p>
            <a:pPr algn="ctr" eaLnBrk="0" fontAlgn="base" hangingPunct="0">
              <a:spcBef>
                <a:spcPct val="0"/>
              </a:spcBef>
              <a:spcAft>
                <a:spcPct val="0"/>
              </a:spcAft>
            </a:pPr>
            <a:r>
              <a:rPr lang="zh-CN" altLang="zh-CN" sz="140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基于结合赋权法的宁波市知识产权区域布局评价结果</a:t>
            </a:r>
            <a:endParaRPr lang="zh-CN" altLang="zh-CN" sz="2000" dirty="0">
              <a:solidFill>
                <a:srgbClr val="FFFFFF"/>
              </a:solidFill>
              <a:latin typeface="微软雅黑" panose="020B0503020204020204" pitchFamily="34" charset="-122"/>
              <a:ea typeface="微软雅黑" panose="020B0503020204020204" pitchFamily="34" charset="-122"/>
            </a:endParaRPr>
          </a:p>
        </p:txBody>
      </p:sp>
      <p:sp>
        <p:nvSpPr>
          <p:cNvPr id="18" name="Rectangle 1"/>
          <p:cNvSpPr>
            <a:spLocks noChangeArrowheads="1"/>
          </p:cNvSpPr>
          <p:nvPr/>
        </p:nvSpPr>
        <p:spPr bwMode="auto">
          <a:xfrm>
            <a:off x="6711030" y="1322163"/>
            <a:ext cx="4918333" cy="307777"/>
          </a:xfrm>
          <a:prstGeom prst="rect">
            <a:avLst/>
          </a:prstGeom>
          <a:solidFill>
            <a:srgbClr val="0070C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algn="ctr" eaLnBrk="0" fontAlgn="base" hangingPunct="0">
              <a:spcBef>
                <a:spcPct val="0"/>
              </a:spcBef>
              <a:spcAft>
                <a:spcPct val="0"/>
              </a:spcAft>
            </a:pPr>
            <a:r>
              <a:rPr lang="en-US" altLang="zh-CN" sz="1400" b="1" dirty="0">
                <a:solidFill>
                  <a:srgbClr val="FFFFFF"/>
                </a:solidFill>
                <a:latin typeface="微软雅黑" panose="020B0503020204020204" pitchFamily="34" charset="-122"/>
                <a:ea typeface="微软雅黑" panose="020B0503020204020204" pitchFamily="34" charset="-122"/>
              </a:rPr>
              <a:t>2006-2015</a:t>
            </a:r>
            <a:r>
              <a:rPr lang="zh-CN" altLang="zh-CN" sz="1400" b="1" dirty="0">
                <a:solidFill>
                  <a:srgbClr val="FFFFFF"/>
                </a:solidFill>
                <a:latin typeface="微软雅黑" panose="020B0503020204020204" pitchFamily="34" charset="-122"/>
                <a:ea typeface="微软雅黑" panose="020B0503020204020204" pitchFamily="34" charset="-122"/>
              </a:rPr>
              <a:t>宁波知识产权布局五大模块耦合协调度分析结果</a:t>
            </a:r>
          </a:p>
        </p:txBody>
      </p:sp>
      <p:graphicFrame>
        <p:nvGraphicFramePr>
          <p:cNvPr id="19" name="图表 18"/>
          <p:cNvGraphicFramePr/>
          <p:nvPr/>
        </p:nvGraphicFramePr>
        <p:xfrm>
          <a:off x="6371373" y="1631931"/>
          <a:ext cx="5631782" cy="3211171"/>
        </p:xfrm>
        <a:graphic>
          <a:graphicData uri="http://schemas.openxmlformats.org/drawingml/2006/chart">
            <c:chart xmlns:c="http://schemas.openxmlformats.org/drawingml/2006/chart" xmlns:r="http://schemas.openxmlformats.org/officeDocument/2006/relationships" r:id="rId4"/>
          </a:graphicData>
        </a:graphic>
      </p:graphicFrame>
      <p:sp>
        <p:nvSpPr>
          <p:cNvPr id="20" name="矩形 19"/>
          <p:cNvSpPr/>
          <p:nvPr/>
        </p:nvSpPr>
        <p:spPr>
          <a:xfrm>
            <a:off x="8502385" y="1700516"/>
            <a:ext cx="1569660" cy="369332"/>
          </a:xfrm>
          <a:prstGeom prst="rect">
            <a:avLst/>
          </a:prstGeom>
        </p:spPr>
        <p:txBody>
          <a:bodyPr wrap="none">
            <a:spAutoFit/>
          </a:bodyPr>
          <a:lstStyle/>
          <a:p>
            <a:r>
              <a:rPr lang="zh-CN" altLang="en-US" dirty="0">
                <a:ea typeface="黑体" panose="02010609060101010101" pitchFamily="49" charset="-122"/>
                <a:cs typeface="Times New Roman" panose="02020603050405020304" pitchFamily="18" charset="0"/>
              </a:rPr>
              <a:t>动态</a:t>
            </a:r>
            <a:r>
              <a:rPr lang="zh-CN" altLang="zh-CN" dirty="0">
                <a:ea typeface="黑体" panose="02010609060101010101" pitchFamily="49" charset="-122"/>
                <a:cs typeface="Times New Roman" panose="02020603050405020304" pitchFamily="18" charset="0"/>
              </a:rPr>
              <a:t>分析结果</a:t>
            </a:r>
            <a:endParaRPr lang="zh-CN" altLang="en-US" dirty="0"/>
          </a:p>
        </p:txBody>
      </p:sp>
      <p:sp>
        <p:nvSpPr>
          <p:cNvPr id="10" name="矩形 9"/>
          <p:cNvSpPr/>
          <p:nvPr/>
        </p:nvSpPr>
        <p:spPr>
          <a:xfrm>
            <a:off x="1952761" y="1880723"/>
            <a:ext cx="1569660" cy="369332"/>
          </a:xfrm>
          <a:prstGeom prst="rect">
            <a:avLst/>
          </a:prstGeom>
        </p:spPr>
        <p:txBody>
          <a:bodyPr wrap="none">
            <a:spAutoFit/>
          </a:bodyPr>
          <a:lstStyle/>
          <a:p>
            <a:r>
              <a:rPr lang="zh-CN" altLang="zh-CN" dirty="0">
                <a:ea typeface="黑体" panose="02010609060101010101" pitchFamily="49" charset="-122"/>
                <a:cs typeface="Times New Roman" panose="02020603050405020304" pitchFamily="18" charset="0"/>
              </a:rPr>
              <a:t>静态分析结果</a:t>
            </a:r>
            <a:endParaRPr lang="zh-CN" altLang="en-US" dirty="0"/>
          </a:p>
        </p:txBody>
      </p:sp>
      <p:cxnSp>
        <p:nvCxnSpPr>
          <p:cNvPr id="22" name="直接连接符 21"/>
          <p:cNvCxnSpPr/>
          <p:nvPr/>
        </p:nvCxnSpPr>
        <p:spPr>
          <a:xfrm>
            <a:off x="5953687" y="1286040"/>
            <a:ext cx="0" cy="468052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6742267" y="5179835"/>
            <a:ext cx="5156241" cy="577787"/>
          </a:xfrm>
          <a:prstGeom prst="rect">
            <a:avLst/>
          </a:prstGeom>
        </p:spPr>
        <p:txBody>
          <a:bodyPr wrap="square">
            <a:spAutoFit/>
          </a:bodyPr>
          <a:lstStyle/>
          <a:p>
            <a:pPr algn="just">
              <a:lnSpc>
                <a:spcPts val="2000"/>
              </a:lnSpc>
            </a:pPr>
            <a:r>
              <a:rPr lang="zh-CN" altLang="en-US" sz="12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总体上宁波知识产权区域布局质量五大模块耦合协调度呈现波动上升趋势且增长速度较快， </a:t>
            </a:r>
            <a:r>
              <a:rPr lang="en-US" altLang="zh-CN" sz="12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2012</a:t>
            </a:r>
            <a:r>
              <a:rPr lang="zh-CN" altLang="en-US" sz="1200" b="1" kern="100"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年以后基本步入中度耦合协调区域</a:t>
            </a:r>
          </a:p>
        </p:txBody>
      </p:sp>
      <p:sp>
        <p:nvSpPr>
          <p:cNvPr id="31" name="文本框 30"/>
          <p:cNvSpPr txBox="1"/>
          <p:nvPr/>
        </p:nvSpPr>
        <p:spPr>
          <a:xfrm>
            <a:off x="6263109" y="5207118"/>
            <a:ext cx="401943" cy="523220"/>
          </a:xfrm>
          <a:prstGeom prst="rect">
            <a:avLst/>
          </a:prstGeom>
          <a:solidFill>
            <a:schemeClr val="accent5">
              <a:lumMod val="75000"/>
            </a:schemeClr>
          </a:solidFill>
        </p:spPr>
        <p:txBody>
          <a:bodyPr wrap="square" rtlCol="0">
            <a:spAutoFit/>
          </a:bodyPr>
          <a:lstStyle/>
          <a:p>
            <a:r>
              <a:rPr lang="zh-CN" altLang="en-US" sz="1400" b="1" dirty="0">
                <a:solidFill>
                  <a:schemeClr val="bg1"/>
                </a:solidFill>
              </a:rPr>
              <a:t>小</a:t>
            </a:r>
            <a:endParaRPr lang="en-US" altLang="zh-CN" sz="1400" b="1" dirty="0">
              <a:solidFill>
                <a:schemeClr val="bg1"/>
              </a:solidFill>
            </a:endParaRPr>
          </a:p>
          <a:p>
            <a:r>
              <a:rPr lang="zh-CN" altLang="en-US" sz="1400" b="1" dirty="0">
                <a:solidFill>
                  <a:schemeClr val="bg1"/>
                </a:solidFill>
              </a:rPr>
              <a:t>结</a:t>
            </a:r>
          </a:p>
        </p:txBody>
      </p:sp>
      <p:pic>
        <p:nvPicPr>
          <p:cNvPr id="33" name="图片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5717" y="270708"/>
            <a:ext cx="1510680" cy="394332"/>
          </a:xfrm>
          <a:prstGeom prst="rect">
            <a:avLst/>
          </a:prstGeom>
        </p:spPr>
      </p:pic>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矩形: 圆顶角 176"/>
          <p:cNvSpPr/>
          <p:nvPr/>
        </p:nvSpPr>
        <p:spPr>
          <a:xfrm rot="16200000">
            <a:off x="765410" y="440615"/>
            <a:ext cx="4735622" cy="5827301"/>
          </a:xfrm>
          <a:prstGeom prst="round2SameRect">
            <a:avLst/>
          </a:prstGeom>
          <a:solidFill>
            <a:schemeClr val="accent1">
              <a:lumMod val="20000"/>
              <a:lumOff val="8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a:off x="1588" y="6056116"/>
            <a:ext cx="12191999" cy="801859"/>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顶角 9"/>
          <p:cNvSpPr/>
          <p:nvPr/>
        </p:nvSpPr>
        <p:spPr>
          <a:xfrm rot="5400000">
            <a:off x="6777037" y="440615"/>
            <a:ext cx="4735622" cy="5827301"/>
          </a:xfrm>
          <a:prstGeom prst="round2SameRect">
            <a:avLst/>
          </a:prstGeom>
          <a:solidFill>
            <a:schemeClr val="accent4">
              <a:lumMod val="60000"/>
              <a:lumOff val="4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256660" y="1320493"/>
            <a:ext cx="424037" cy="3970318"/>
          </a:xfrm>
          <a:prstGeom prst="rect">
            <a:avLst/>
          </a:prstGeom>
        </p:spPr>
        <p:txBody>
          <a:bodyPr wrap="square">
            <a:spAutoFit/>
          </a:bodyPr>
          <a:lstStyle/>
          <a:p>
            <a:r>
              <a:rPr lang="zh-CN" altLang="en-US" sz="1200" b="1" kern="0" dirty="0">
                <a:latin typeface="微软雅黑" panose="020B0503020204020204" pitchFamily="34" charset="-122"/>
                <a:ea typeface="微软雅黑" panose="020B0503020204020204" pitchFamily="34" charset="-122"/>
                <a:cs typeface="微软雅黑" panose="020B0503020204020204" pitchFamily="34" charset="-122"/>
              </a:rPr>
              <a:t>长三角主要城市知识产权布局质量动态匹配结果</a:t>
            </a:r>
            <a:endParaRPr lang="zh-CN" altLang="en-US" sz="1200" dirty="0">
              <a:latin typeface="微软雅黑" panose="020B0503020204020204" pitchFamily="34" charset="-122"/>
              <a:ea typeface="微软雅黑" panose="020B0503020204020204" pitchFamily="34" charset="-122"/>
            </a:endParaRPr>
          </a:p>
        </p:txBody>
      </p:sp>
      <p:sp>
        <p:nvSpPr>
          <p:cNvPr id="9" name="矩形 8"/>
          <p:cNvSpPr/>
          <p:nvPr/>
        </p:nvSpPr>
        <p:spPr>
          <a:xfrm>
            <a:off x="7175548" y="4552649"/>
            <a:ext cx="4600778" cy="646331"/>
          </a:xfrm>
          <a:prstGeom prst="rect">
            <a:avLst/>
          </a:prstGeom>
        </p:spPr>
        <p:txBody>
          <a:bodyPr wrap="square">
            <a:spAutoFit/>
          </a:bodyPr>
          <a:lstStyle/>
          <a:p>
            <a:r>
              <a:rPr lang="zh-CN" altLang="zh-CN" sz="12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从整体布局质量和布局结构上看，宁波与南京、苏州存在一定差距，与无锡较为接近，同时明显高于嘉兴</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2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2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13" name="图表 112"/>
          <p:cNvGraphicFramePr/>
          <p:nvPr/>
        </p:nvGraphicFramePr>
        <p:xfrm>
          <a:off x="6756813" y="1367723"/>
          <a:ext cx="4776072" cy="3016629"/>
        </p:xfrm>
        <a:graphic>
          <a:graphicData uri="http://schemas.openxmlformats.org/drawingml/2006/chart">
            <c:chart xmlns:c="http://schemas.openxmlformats.org/drawingml/2006/chart" xmlns:r="http://schemas.openxmlformats.org/officeDocument/2006/relationships" r:id="rId3"/>
          </a:graphicData>
        </a:graphic>
      </p:graphicFrame>
      <p:sp>
        <p:nvSpPr>
          <p:cNvPr id="115" name="文本框 114"/>
          <p:cNvSpPr txBox="1"/>
          <p:nvPr/>
        </p:nvSpPr>
        <p:spPr>
          <a:xfrm>
            <a:off x="1127899" y="6224413"/>
            <a:ext cx="10358988" cy="523220"/>
          </a:xfrm>
          <a:prstGeom prst="rect">
            <a:avLst/>
          </a:prstGeom>
          <a:noFill/>
        </p:spPr>
        <p:txBody>
          <a:bodyPr wrap="square" rtlCol="0">
            <a:spAutoFit/>
          </a:bodyPr>
          <a:lstStyle/>
          <a:p>
            <a:pPr algn="just"/>
            <a:r>
              <a:rPr lang="en-US" altLang="zh-CN"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、正确定位政府功能，发挥市场导向作用，优化知识产权资源配置，进一步引导集聚社会资源</a:t>
            </a:r>
            <a:r>
              <a:rPr lang="en-US" altLang="zh-CN"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2</a:t>
            </a:r>
            <a:r>
              <a:rPr lang="zh-CN" altLang="en-US"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、探索建立知识产权发展多元投入机制</a:t>
            </a:r>
            <a:r>
              <a:rPr lang="en-US" altLang="zh-CN"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强化资金保障作用</a:t>
            </a:r>
            <a:r>
              <a:rPr lang="en-US" altLang="zh-CN"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 3</a:t>
            </a:r>
            <a:r>
              <a:rPr lang="zh-CN" altLang="en-US"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、积极推进各创新主体协同发展，构建有效的科技成果产业化新模式</a:t>
            </a:r>
            <a:r>
              <a:rPr lang="en-US" altLang="zh-CN"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6" name="文本框 115"/>
          <p:cNvSpPr txBox="1"/>
          <p:nvPr/>
        </p:nvSpPr>
        <p:spPr>
          <a:xfrm>
            <a:off x="554177" y="6195435"/>
            <a:ext cx="545315" cy="523220"/>
          </a:xfrm>
          <a:prstGeom prst="rect">
            <a:avLst/>
          </a:prstGeom>
          <a:solidFill>
            <a:schemeClr val="accent5">
              <a:lumMod val="75000"/>
            </a:schemeClr>
          </a:solidFill>
        </p:spPr>
        <p:txBody>
          <a:bodyPr wrap="square" rtlCol="0">
            <a:spAutoFit/>
          </a:bodyPr>
          <a:lstStyle/>
          <a:p>
            <a:r>
              <a:rPr lang="zh-CN" altLang="en-US" sz="1400" b="1" dirty="0">
                <a:solidFill>
                  <a:schemeClr val="bg1"/>
                </a:solidFill>
              </a:rPr>
              <a:t>对策</a:t>
            </a:r>
            <a:endParaRPr lang="en-US" altLang="zh-CN" sz="1400" b="1" dirty="0">
              <a:solidFill>
                <a:schemeClr val="bg1"/>
              </a:solidFill>
            </a:endParaRPr>
          </a:p>
          <a:p>
            <a:r>
              <a:rPr lang="zh-CN" altLang="en-US" sz="1400" b="1" dirty="0">
                <a:solidFill>
                  <a:schemeClr val="bg1"/>
                </a:solidFill>
              </a:rPr>
              <a:t>建议</a:t>
            </a:r>
          </a:p>
        </p:txBody>
      </p:sp>
      <p:sp>
        <p:nvSpPr>
          <p:cNvPr id="2" name="矩形 1"/>
          <p:cNvSpPr/>
          <p:nvPr/>
        </p:nvSpPr>
        <p:spPr>
          <a:xfrm>
            <a:off x="696987" y="1052736"/>
            <a:ext cx="4940776" cy="338554"/>
          </a:xfrm>
          <a:prstGeom prst="rect">
            <a:avLst/>
          </a:prstGeom>
        </p:spPr>
        <p:txBody>
          <a:bodyPr wrap="none">
            <a:spAutoFit/>
          </a:bodyPr>
          <a:lstStyle/>
          <a:p>
            <a:r>
              <a:rPr lang="zh-CN" altLang="zh-CN" sz="1600" b="1" kern="0" dirty="0">
                <a:latin typeface="微软雅黑" panose="020B0503020204020204" pitchFamily="34" charset="-122"/>
                <a:ea typeface="微软雅黑" panose="020B0503020204020204" pitchFamily="34" charset="-122"/>
                <a:cs typeface="微软雅黑" panose="020B0503020204020204" pitchFamily="34" charset="-122"/>
              </a:rPr>
              <a:t>基于结合赋权法的长三角知识产权区域布局评价结果</a:t>
            </a:r>
            <a:endParaRPr lang="zh-CN" altLang="en-US" sz="1600" dirty="0">
              <a:latin typeface="微软雅黑" panose="020B0503020204020204" pitchFamily="34" charset="-122"/>
              <a:ea typeface="微软雅黑" panose="020B0503020204020204" pitchFamily="34" charset="-122"/>
            </a:endParaRPr>
          </a:p>
        </p:txBody>
      </p:sp>
      <p:sp>
        <p:nvSpPr>
          <p:cNvPr id="3" name="矩形 2"/>
          <p:cNvSpPr/>
          <p:nvPr/>
        </p:nvSpPr>
        <p:spPr>
          <a:xfrm>
            <a:off x="1043714" y="4572045"/>
            <a:ext cx="4680520" cy="461665"/>
          </a:xfrm>
          <a:prstGeom prst="rect">
            <a:avLst/>
          </a:prstGeom>
        </p:spPr>
        <p:txBody>
          <a:bodyPr wrap="square">
            <a:spAutoFit/>
          </a:bodyPr>
          <a:lstStyle/>
          <a:p>
            <a:r>
              <a:rPr lang="zh-CN" altLang="zh-CN" sz="12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上海在知识产权布局各领域绝对领先、嘉兴知识产权布局整体处于末位</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2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其他五个城市在知识产权</a:t>
            </a:r>
            <a:r>
              <a:rPr lang="zh-CN" altLang="en-US" sz="12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各</a:t>
            </a:r>
            <a:r>
              <a:rPr lang="zh-CN" altLang="zh-CN" sz="12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方面都存在着发展不均衡的问题</a:t>
            </a:r>
            <a:endParaRPr lang="zh-CN" altLang="en-US" sz="1200" b="1" dirty="0">
              <a:solidFill>
                <a:schemeClr val="accent1">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矩形 1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92929" y="0"/>
            <a:ext cx="576066" cy="836712"/>
            <a:chOff x="841002" y="360040"/>
            <a:chExt cx="504057" cy="836712"/>
          </a:xfrm>
          <a:gradFill>
            <a:gsLst>
              <a:gs pos="0">
                <a:srgbClr val="0E1A40"/>
              </a:gs>
              <a:gs pos="100000">
                <a:srgbClr val="2F5EB0"/>
              </a:gs>
            </a:gsLst>
            <a:lin ang="13800000" scaled="0"/>
          </a:gradFill>
        </p:grpSpPr>
        <p:sp>
          <p:nvSpPr>
            <p:cNvPr id="18" name="矩形 17"/>
            <p:cNvSpPr/>
            <p:nvPr/>
          </p:nvSpPr>
          <p:spPr>
            <a:xfrm>
              <a:off x="841002"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等腰三角形 1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9"/>
          <p:cNvSpPr txBox="1"/>
          <p:nvPr/>
        </p:nvSpPr>
        <p:spPr>
          <a:xfrm>
            <a:off x="961923" y="176849"/>
            <a:ext cx="11096577" cy="438582"/>
          </a:xfrm>
          <a:prstGeom prst="rect">
            <a:avLst/>
          </a:prstGeom>
          <a:noFill/>
        </p:spPr>
        <p:txBody>
          <a:bodyPr wrap="square" lIns="68580" tIns="34290" rIns="68580" bIns="34290" rtlCol="0">
            <a:spAutoFit/>
          </a:bodyPr>
          <a:lstStyle/>
          <a:p>
            <a:pPr marL="0" lvl="1"/>
            <a:r>
              <a:rPr lang="zh-CN" altLang="en-US" sz="2400" b="1" dirty="0">
                <a:solidFill>
                  <a:srgbClr val="2F5E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宁波市总体知识产权（专利）布局质量研究</a:t>
            </a:r>
          </a:p>
        </p:txBody>
      </p:sp>
      <p:sp>
        <p:nvSpPr>
          <p:cNvPr id="21" name="文本框 20"/>
          <p:cNvSpPr txBox="1"/>
          <p:nvPr/>
        </p:nvSpPr>
        <p:spPr>
          <a:xfrm>
            <a:off x="316276" y="203375"/>
            <a:ext cx="373820"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3</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624979" y="4552649"/>
            <a:ext cx="401943" cy="523220"/>
          </a:xfrm>
          <a:prstGeom prst="rect">
            <a:avLst/>
          </a:prstGeom>
          <a:solidFill>
            <a:schemeClr val="accent5">
              <a:lumMod val="75000"/>
            </a:schemeClr>
          </a:solidFill>
        </p:spPr>
        <p:txBody>
          <a:bodyPr wrap="square" rtlCol="0">
            <a:spAutoFit/>
          </a:bodyPr>
          <a:lstStyle/>
          <a:p>
            <a:r>
              <a:rPr lang="zh-CN" altLang="en-US" sz="1400" b="1" dirty="0">
                <a:solidFill>
                  <a:schemeClr val="bg1"/>
                </a:solidFill>
              </a:rPr>
              <a:t>小</a:t>
            </a:r>
            <a:endParaRPr lang="en-US" altLang="zh-CN" sz="1400" b="1" dirty="0">
              <a:solidFill>
                <a:schemeClr val="bg1"/>
              </a:solidFill>
            </a:endParaRPr>
          </a:p>
          <a:p>
            <a:r>
              <a:rPr lang="zh-CN" altLang="en-US" sz="1400" b="1" dirty="0">
                <a:solidFill>
                  <a:schemeClr val="bg1"/>
                </a:solidFill>
              </a:rPr>
              <a:t>结</a:t>
            </a:r>
          </a:p>
        </p:txBody>
      </p:sp>
      <p:sp>
        <p:nvSpPr>
          <p:cNvPr id="24" name="文本框 23"/>
          <p:cNvSpPr txBox="1"/>
          <p:nvPr/>
        </p:nvSpPr>
        <p:spPr>
          <a:xfrm>
            <a:off x="6756813" y="4529994"/>
            <a:ext cx="401943" cy="523220"/>
          </a:xfrm>
          <a:prstGeom prst="rect">
            <a:avLst/>
          </a:prstGeom>
          <a:solidFill>
            <a:schemeClr val="accent5">
              <a:lumMod val="75000"/>
            </a:schemeClr>
          </a:solidFill>
        </p:spPr>
        <p:txBody>
          <a:bodyPr wrap="square" rtlCol="0">
            <a:spAutoFit/>
          </a:bodyPr>
          <a:lstStyle/>
          <a:p>
            <a:r>
              <a:rPr lang="zh-CN" altLang="en-US" sz="1400" b="1" dirty="0">
                <a:solidFill>
                  <a:schemeClr val="bg1"/>
                </a:solidFill>
              </a:rPr>
              <a:t>小</a:t>
            </a:r>
            <a:endParaRPr lang="en-US" altLang="zh-CN" sz="1400" b="1" dirty="0">
              <a:solidFill>
                <a:schemeClr val="bg1"/>
              </a:solidFill>
            </a:endParaRPr>
          </a:p>
          <a:p>
            <a:r>
              <a:rPr lang="zh-CN" altLang="en-US" sz="1400" b="1" dirty="0">
                <a:solidFill>
                  <a:schemeClr val="bg1"/>
                </a:solidFill>
              </a:rPr>
              <a:t>结</a:t>
            </a:r>
          </a:p>
        </p:txBody>
      </p:sp>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5717" y="270708"/>
            <a:ext cx="1510680" cy="394332"/>
          </a:xfrm>
          <a:prstGeom prst="rect">
            <a:avLst/>
          </a:prstGeom>
        </p:spPr>
      </p:pic>
      <p:graphicFrame>
        <p:nvGraphicFramePr>
          <p:cNvPr id="23" name="图表 22"/>
          <p:cNvGraphicFramePr/>
          <p:nvPr/>
        </p:nvGraphicFramePr>
        <p:xfrm>
          <a:off x="624979" y="1412776"/>
          <a:ext cx="4932040" cy="2952328"/>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295662" y="1232267"/>
            <a:ext cx="5491176" cy="175432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just">
              <a:lnSpc>
                <a:spcPct val="150000"/>
              </a:lnSpc>
            </a:pPr>
            <a:r>
              <a:rPr lang="en-US" altLang="zh-CN" kern="100" dirty="0">
                <a:latin typeface="+mj-ea"/>
                <a:ea typeface="+mj-ea"/>
                <a:cs typeface="Times New Roman" panose="02020603050405020304" pitchFamily="18" charset="0"/>
              </a:rPr>
              <a:t>    </a:t>
            </a:r>
            <a:r>
              <a:rPr lang="zh-CN" altLang="zh-CN" b="1" kern="100" dirty="0">
                <a:latin typeface="+mj-ea"/>
                <a:ea typeface="+mj-ea"/>
                <a:cs typeface="Times New Roman" panose="02020603050405020304" pitchFamily="18" charset="0"/>
              </a:rPr>
              <a:t>结合宁波市科技创新“十三五”规划及中国制造</a:t>
            </a:r>
            <a:r>
              <a:rPr lang="en-US" altLang="zh-CN" b="1" kern="100" dirty="0">
                <a:latin typeface="+mj-ea"/>
                <a:ea typeface="+mj-ea"/>
                <a:cs typeface="Times New Roman" panose="02020603050405020304" pitchFamily="18" charset="0"/>
              </a:rPr>
              <a:t>2025</a:t>
            </a:r>
            <a:r>
              <a:rPr lang="zh-CN" altLang="zh-CN" b="1" kern="100" dirty="0">
                <a:latin typeface="+mj-ea"/>
                <a:ea typeface="+mj-ea"/>
                <a:cs typeface="Times New Roman" panose="02020603050405020304" pitchFamily="18" charset="0"/>
              </a:rPr>
              <a:t>重点产业领域，选取新材料、高端装备、海洋高技术</a:t>
            </a:r>
            <a:r>
              <a:rPr lang="zh-CN" altLang="en-US" b="1" kern="100" dirty="0">
                <a:latin typeface="+mj-ea"/>
                <a:ea typeface="+mj-ea"/>
                <a:cs typeface="Times New Roman" panose="02020603050405020304" pitchFamily="18" charset="0"/>
              </a:rPr>
              <a:t>、汽车零部件四大</a:t>
            </a:r>
            <a:r>
              <a:rPr lang="zh-CN" altLang="zh-CN" b="1" kern="100" dirty="0">
                <a:latin typeface="+mj-ea"/>
                <a:ea typeface="+mj-ea"/>
                <a:cs typeface="Times New Roman" panose="02020603050405020304" pitchFamily="18" charset="0"/>
              </a:rPr>
              <a:t>领域</a:t>
            </a:r>
            <a:r>
              <a:rPr lang="zh-CN" altLang="en-US" b="1" kern="100" dirty="0">
                <a:latin typeface="+mj-ea"/>
                <a:ea typeface="+mj-ea"/>
                <a:cs typeface="Times New Roman" panose="02020603050405020304" pitchFamily="18" charset="0"/>
              </a:rPr>
              <a:t>，联合中科院地理所、大连理工大学</a:t>
            </a:r>
            <a:r>
              <a:rPr lang="zh-CN" altLang="zh-CN" b="1" kern="100" dirty="0">
                <a:latin typeface="+mj-ea"/>
                <a:ea typeface="+mj-ea"/>
                <a:cs typeface="Times New Roman" panose="02020603050405020304" pitchFamily="18" charset="0"/>
              </a:rPr>
              <a:t>开展</a:t>
            </a:r>
            <a:r>
              <a:rPr lang="zh-CN" altLang="en-US" b="1" kern="100" dirty="0">
                <a:latin typeface="+mj-ea"/>
                <a:ea typeface="+mj-ea"/>
                <a:cs typeface="Times New Roman" panose="02020603050405020304" pitchFamily="18" charset="0"/>
              </a:rPr>
              <a:t>汽车零部件</a:t>
            </a:r>
            <a:r>
              <a:rPr lang="zh-CN" altLang="zh-CN" b="1" kern="100" dirty="0">
                <a:latin typeface="+mj-ea"/>
                <a:ea typeface="+mj-ea"/>
                <a:cs typeface="Times New Roman" panose="02020603050405020304" pitchFamily="18" charset="0"/>
              </a:rPr>
              <a:t>知识产权</a:t>
            </a:r>
            <a:r>
              <a:rPr lang="zh-CN" altLang="en-US" b="1" kern="100" dirty="0">
                <a:latin typeface="+mj-ea"/>
                <a:ea typeface="+mj-ea"/>
                <a:cs typeface="Times New Roman" panose="02020603050405020304" pitchFamily="18" charset="0"/>
              </a:rPr>
              <a:t>导向目录编制。</a:t>
            </a:r>
            <a:endParaRPr lang="zh-CN" altLang="zh-CN" b="1" kern="100" dirty="0">
              <a:latin typeface="+mj-ea"/>
              <a:ea typeface="+mj-ea"/>
              <a:cs typeface="Times New Roman" panose="02020603050405020304" pitchFamily="18" charset="0"/>
            </a:endParaRPr>
          </a:p>
        </p:txBody>
      </p:sp>
      <p:grpSp>
        <p:nvGrpSpPr>
          <p:cNvPr id="30" name="组合 29"/>
          <p:cNvGrpSpPr/>
          <p:nvPr/>
        </p:nvGrpSpPr>
        <p:grpSpPr>
          <a:xfrm>
            <a:off x="295663" y="3251156"/>
            <a:ext cx="5303043" cy="3606844"/>
            <a:chOff x="3440907" y="1587500"/>
            <a:chExt cx="5303043" cy="3695700"/>
          </a:xfrm>
        </p:grpSpPr>
        <p:sp>
          <p:nvSpPr>
            <p:cNvPr id="31" name="椭圆 30"/>
            <p:cNvSpPr/>
            <p:nvPr/>
          </p:nvSpPr>
          <p:spPr>
            <a:xfrm>
              <a:off x="4248150" y="1587500"/>
              <a:ext cx="3695700" cy="3695700"/>
            </a:xfrm>
            <a:prstGeom prst="ellipse">
              <a:avLst/>
            </a:prstGeom>
            <a:solidFill>
              <a:schemeClr val="bg1">
                <a:lumMod val="95000"/>
              </a:schemeClr>
            </a:solidFill>
            <a:ln w="38100">
              <a:solidFill>
                <a:srgbClr val="198898"/>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p:nvPr/>
          </p:nvCxnSpPr>
          <p:spPr>
            <a:xfrm flipH="1">
              <a:off x="7796786" y="2437520"/>
              <a:ext cx="947164" cy="279076"/>
            </a:xfrm>
            <a:prstGeom prst="line">
              <a:avLst/>
            </a:prstGeom>
            <a:ln w="38100">
              <a:solidFill>
                <a:srgbClr val="198898"/>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7908425" y="2983620"/>
              <a:ext cx="333741" cy="98335"/>
            </a:xfrm>
            <a:prstGeom prst="line">
              <a:avLst/>
            </a:prstGeom>
            <a:ln w="38100">
              <a:solidFill>
                <a:srgbClr val="198898"/>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3440907" y="4104804"/>
              <a:ext cx="947164" cy="279076"/>
            </a:xfrm>
            <a:prstGeom prst="line">
              <a:avLst/>
            </a:prstGeom>
            <a:ln w="38100">
              <a:solidFill>
                <a:srgbClr val="198898"/>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3944391" y="3786753"/>
              <a:ext cx="333741" cy="98335"/>
            </a:xfrm>
            <a:prstGeom prst="line">
              <a:avLst/>
            </a:prstGeom>
            <a:ln w="38100">
              <a:solidFill>
                <a:srgbClr val="198898"/>
              </a:solidFill>
            </a:ln>
          </p:spPr>
          <p:style>
            <a:lnRef idx="1">
              <a:schemeClr val="accent1"/>
            </a:lnRef>
            <a:fillRef idx="0">
              <a:schemeClr val="accent1"/>
            </a:fillRef>
            <a:effectRef idx="0">
              <a:schemeClr val="accent1"/>
            </a:effectRef>
            <a:fontRef idx="minor">
              <a:schemeClr val="tx1"/>
            </a:fontRef>
          </p:style>
        </p:cxnSp>
      </p:grpSp>
      <p:pic>
        <p:nvPicPr>
          <p:cNvPr id="36" name="Picture 2" descr="http://www.nbsmartcity.gov.cn/graphic/20160205/1454637313339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243" y="3426863"/>
            <a:ext cx="3293025" cy="316657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38" name="矩形 37"/>
          <p:cNvSpPr/>
          <p:nvPr/>
        </p:nvSpPr>
        <p:spPr>
          <a:xfrm>
            <a:off x="5919694" y="1225421"/>
            <a:ext cx="6096000" cy="4568687"/>
          </a:xfrm>
          <a:prstGeom prst="rect">
            <a:avLst/>
          </a:prstGeom>
          <a:ln>
            <a:prstDash val="dashDot"/>
          </a:ln>
        </p:spPr>
        <p:style>
          <a:lnRef idx="2">
            <a:schemeClr val="accent2"/>
          </a:lnRef>
          <a:fillRef idx="1">
            <a:schemeClr val="lt1"/>
          </a:fillRef>
          <a:effectRef idx="0">
            <a:schemeClr val="accent2"/>
          </a:effectRef>
          <a:fontRef idx="minor">
            <a:schemeClr val="dk1"/>
          </a:fontRef>
        </p:style>
        <p:txBody>
          <a:bodyPr>
            <a:spAutoFit/>
          </a:bodyPr>
          <a:lstStyle/>
          <a:p>
            <a:pPr algn="ctr">
              <a:lnSpc>
                <a:spcPct val="125000"/>
              </a:lnSpc>
            </a:pPr>
            <a:r>
              <a:rPr lang="zh-CN" altLang="en-US" b="1" kern="100" dirty="0">
                <a:latin typeface="+mn-ea"/>
                <a:cs typeface="Times New Roman" panose="02020603050405020304" pitchFamily="18" charset="0"/>
              </a:rPr>
              <a:t>“调研</a:t>
            </a:r>
            <a:r>
              <a:rPr lang="en-US" altLang="zh-CN" b="1" kern="100" dirty="0">
                <a:latin typeface="+mn-ea"/>
                <a:cs typeface="Times New Roman" panose="02020603050405020304" pitchFamily="18" charset="0"/>
              </a:rPr>
              <a:t>+</a:t>
            </a:r>
            <a:r>
              <a:rPr lang="zh-CN" altLang="en-US" b="1" kern="100" dirty="0">
                <a:latin typeface="+mn-ea"/>
                <a:cs typeface="Times New Roman" panose="02020603050405020304" pitchFamily="18" charset="0"/>
              </a:rPr>
              <a:t>梳理”： 找出宁波细分领域发展问题及瓶颈</a:t>
            </a:r>
            <a:endParaRPr lang="en-US" altLang="zh-CN" b="1" kern="100" dirty="0">
              <a:latin typeface="+mn-ea"/>
              <a:cs typeface="Times New Roman" panose="02020603050405020304" pitchFamily="18" charset="0"/>
            </a:endParaRPr>
          </a:p>
          <a:p>
            <a:pPr algn="just">
              <a:lnSpc>
                <a:spcPct val="125000"/>
              </a:lnSpc>
            </a:pPr>
            <a:r>
              <a:rPr lang="zh-CN" altLang="zh-CN" kern="100" dirty="0">
                <a:latin typeface="+mn-ea"/>
                <a:cs typeface="Times New Roman" panose="02020603050405020304" pitchFamily="18" charset="0"/>
              </a:rPr>
              <a:t>走访调研重点企业，收集、归纳政策、市场规模、产品类型等资料数据</a:t>
            </a:r>
            <a:r>
              <a:rPr lang="zh-CN" altLang="en-US" kern="100" dirty="0">
                <a:latin typeface="+mn-ea"/>
                <a:cs typeface="Times New Roman" panose="02020603050405020304" pitchFamily="18" charset="0"/>
              </a:rPr>
              <a:t>，</a:t>
            </a:r>
            <a:r>
              <a:rPr lang="zh-CN" altLang="zh-CN" kern="100" dirty="0">
                <a:latin typeface="+mn-ea"/>
                <a:cs typeface="Times New Roman" panose="02020603050405020304" pitchFamily="18" charset="0"/>
              </a:rPr>
              <a:t>梳理关键技术发展趋势及国内外</a:t>
            </a:r>
            <a:r>
              <a:rPr lang="zh-CN" altLang="en-US" kern="100" dirty="0">
                <a:latin typeface="+mn-ea"/>
                <a:cs typeface="Times New Roman" panose="02020603050405020304" pitchFamily="18" charset="0"/>
              </a:rPr>
              <a:t>细分</a:t>
            </a:r>
            <a:r>
              <a:rPr lang="zh-CN" altLang="zh-CN" kern="100" dirty="0">
                <a:latin typeface="+mn-ea"/>
                <a:cs typeface="Times New Roman" panose="02020603050405020304" pitchFamily="18" charset="0"/>
              </a:rPr>
              <a:t>领域发展情况。</a:t>
            </a:r>
            <a:endParaRPr lang="en-US" altLang="zh-CN" kern="100" dirty="0">
              <a:latin typeface="+mn-ea"/>
              <a:cs typeface="Times New Roman" panose="02020603050405020304" pitchFamily="18" charset="0"/>
            </a:endParaRPr>
          </a:p>
          <a:p>
            <a:pPr algn="just">
              <a:lnSpc>
                <a:spcPct val="125000"/>
              </a:lnSpc>
            </a:pPr>
            <a:endParaRPr lang="en-US" altLang="zh-CN" kern="100" dirty="0">
              <a:latin typeface="+mn-ea"/>
              <a:cs typeface="Times New Roman" panose="02020603050405020304" pitchFamily="18" charset="0"/>
            </a:endParaRPr>
          </a:p>
          <a:p>
            <a:pPr algn="ctr">
              <a:lnSpc>
                <a:spcPct val="125000"/>
              </a:lnSpc>
            </a:pPr>
            <a:r>
              <a:rPr lang="zh-CN" altLang="en-US" b="1" kern="100" dirty="0">
                <a:latin typeface="+mn-ea"/>
                <a:cs typeface="Times New Roman" panose="02020603050405020304" pitchFamily="18" charset="0"/>
              </a:rPr>
              <a:t>工具分析：把握重点细分</a:t>
            </a:r>
            <a:r>
              <a:rPr lang="zh-CN" altLang="zh-CN" b="1" kern="100" dirty="0">
                <a:latin typeface="+mn-ea"/>
                <a:cs typeface="Times New Roman" panose="02020603050405020304" pitchFamily="18" charset="0"/>
              </a:rPr>
              <a:t>领域国内外专利布局状况与策略</a:t>
            </a:r>
            <a:endParaRPr lang="en-US" altLang="zh-CN" b="1" kern="100" dirty="0">
              <a:latin typeface="+mn-ea"/>
              <a:cs typeface="Times New Roman" panose="02020603050405020304" pitchFamily="18" charset="0"/>
            </a:endParaRPr>
          </a:p>
          <a:p>
            <a:pPr algn="just">
              <a:lnSpc>
                <a:spcPct val="125000"/>
              </a:lnSpc>
            </a:pPr>
            <a:r>
              <a:rPr lang="zh-CN" altLang="zh-CN" kern="100" dirty="0">
                <a:latin typeface="+mn-ea"/>
                <a:cs typeface="Times New Roman" panose="02020603050405020304" pitchFamily="18" charset="0"/>
              </a:rPr>
              <a:t>从全球、全国、宁波三个层次，运用</a:t>
            </a:r>
            <a:r>
              <a:rPr lang="en-US" altLang="zh-CN" kern="100" dirty="0">
                <a:latin typeface="+mn-ea"/>
                <a:cs typeface="Times New Roman" panose="02020603050405020304" pitchFamily="18" charset="0"/>
              </a:rPr>
              <a:t>WIPS</a:t>
            </a:r>
            <a:r>
              <a:rPr lang="zh-CN" altLang="zh-CN" kern="100" dirty="0">
                <a:latin typeface="+mn-ea"/>
                <a:cs typeface="Times New Roman" panose="02020603050405020304" pitchFamily="18" charset="0"/>
              </a:rPr>
              <a:t>、</a:t>
            </a:r>
            <a:r>
              <a:rPr lang="en-US" altLang="zh-CN" kern="100" dirty="0" err="1">
                <a:latin typeface="+mn-ea"/>
                <a:cs typeface="Times New Roman" panose="02020603050405020304" pitchFamily="18" charset="0"/>
              </a:rPr>
              <a:t>Innography</a:t>
            </a:r>
            <a:r>
              <a:rPr lang="zh-CN" altLang="zh-CN" kern="100" dirty="0">
                <a:latin typeface="+mn-ea"/>
                <a:cs typeface="Times New Roman" panose="02020603050405020304" pitchFamily="18" charset="0"/>
              </a:rPr>
              <a:t>、</a:t>
            </a:r>
            <a:r>
              <a:rPr lang="en-US" altLang="zh-CN" kern="100" dirty="0">
                <a:latin typeface="+mn-ea"/>
                <a:cs typeface="Times New Roman" panose="02020603050405020304" pitchFamily="18" charset="0"/>
              </a:rPr>
              <a:t>Innovation</a:t>
            </a:r>
            <a:r>
              <a:rPr lang="zh-CN" altLang="en-US" kern="100" dirty="0">
                <a:latin typeface="+mn-ea"/>
                <a:cs typeface="Times New Roman" panose="02020603050405020304" pitchFamily="18" charset="0"/>
              </a:rPr>
              <a:t>开展</a:t>
            </a:r>
            <a:r>
              <a:rPr lang="zh-CN" altLang="zh-CN" kern="100" dirty="0">
                <a:latin typeface="+mn-ea"/>
                <a:cs typeface="Times New Roman" panose="02020603050405020304" pitchFamily="18" charset="0"/>
              </a:rPr>
              <a:t>专利分析，了解</a:t>
            </a:r>
            <a:r>
              <a:rPr lang="zh-CN" altLang="en-US" kern="100" dirty="0">
                <a:latin typeface="+mn-ea"/>
                <a:cs typeface="Times New Roman" panose="02020603050405020304" pitchFamily="18" charset="0"/>
              </a:rPr>
              <a:t>细分</a:t>
            </a:r>
            <a:r>
              <a:rPr lang="zh-CN" altLang="zh-CN" kern="100" dirty="0">
                <a:latin typeface="+mn-ea"/>
                <a:cs typeface="Times New Roman" panose="02020603050405020304" pitchFamily="18" charset="0"/>
              </a:rPr>
              <a:t>领域国内外专利布局的整体状况与策略、及重点企业的技术聚焦点等。</a:t>
            </a:r>
            <a:endParaRPr lang="en-US" altLang="zh-CN" kern="100" dirty="0">
              <a:latin typeface="+mn-ea"/>
              <a:cs typeface="Times New Roman" panose="02020603050405020304" pitchFamily="18" charset="0"/>
            </a:endParaRPr>
          </a:p>
          <a:p>
            <a:pPr algn="just">
              <a:lnSpc>
                <a:spcPct val="125000"/>
              </a:lnSpc>
            </a:pPr>
            <a:endParaRPr lang="en-US" altLang="zh-CN" kern="100" dirty="0">
              <a:latin typeface="+mn-ea"/>
              <a:cs typeface="Times New Roman" panose="02020603050405020304" pitchFamily="18" charset="0"/>
            </a:endParaRPr>
          </a:p>
          <a:p>
            <a:pPr algn="ctr">
              <a:lnSpc>
                <a:spcPct val="125000"/>
              </a:lnSpc>
            </a:pPr>
            <a:r>
              <a:rPr lang="zh-CN" altLang="en-US" b="1" kern="100" dirty="0">
                <a:latin typeface="+mn-ea"/>
                <a:cs typeface="Times New Roman" panose="02020603050405020304" pitchFamily="18" charset="0"/>
              </a:rPr>
              <a:t>深入分析：</a:t>
            </a:r>
            <a:r>
              <a:rPr lang="zh-CN" altLang="zh-CN" b="1" kern="100" dirty="0">
                <a:latin typeface="+mn-ea"/>
                <a:cs typeface="Times New Roman" panose="02020603050405020304" pitchFamily="18" charset="0"/>
              </a:rPr>
              <a:t>探索未来的技术发展方向</a:t>
            </a:r>
            <a:endParaRPr lang="en-US" altLang="zh-CN" b="1" kern="100" dirty="0">
              <a:latin typeface="+mn-ea"/>
              <a:cs typeface="Times New Roman" panose="02020603050405020304" pitchFamily="18" charset="0"/>
            </a:endParaRPr>
          </a:p>
          <a:p>
            <a:pPr algn="just">
              <a:lnSpc>
                <a:spcPct val="125000"/>
              </a:lnSpc>
            </a:pPr>
            <a:r>
              <a:rPr lang="zh-CN" altLang="zh-CN" kern="100" dirty="0">
                <a:latin typeface="+mn-ea"/>
                <a:cs typeface="Times New Roman" panose="02020603050405020304" pitchFamily="18" charset="0"/>
              </a:rPr>
              <a:t>开展</a:t>
            </a:r>
            <a:r>
              <a:rPr lang="zh-CN" altLang="en-US" kern="100" dirty="0">
                <a:latin typeface="+mn-ea"/>
                <a:cs typeface="Times New Roman" panose="02020603050405020304" pitchFamily="18" charset="0"/>
              </a:rPr>
              <a:t>重点细分</a:t>
            </a:r>
            <a:r>
              <a:rPr lang="zh-CN" altLang="zh-CN" kern="100" dirty="0">
                <a:latin typeface="+mn-ea"/>
                <a:cs typeface="Times New Roman" panose="02020603050405020304" pitchFamily="18" charset="0"/>
              </a:rPr>
              <a:t>领域产业链上中下游创新资源调查，厘清技术路线，推进创新地图、</a:t>
            </a:r>
            <a:r>
              <a:rPr lang="zh-CN" altLang="en-US" kern="100" dirty="0">
                <a:latin typeface="+mn-ea"/>
                <a:cs typeface="Times New Roman" panose="02020603050405020304" pitchFamily="18" charset="0"/>
              </a:rPr>
              <a:t>组织路线图、</a:t>
            </a:r>
            <a:r>
              <a:rPr lang="zh-CN" altLang="zh-CN" kern="100" dirty="0">
                <a:latin typeface="+mn-ea"/>
                <a:cs typeface="Times New Roman" panose="02020603050405020304" pitchFamily="18" charset="0"/>
              </a:rPr>
              <a:t>技术路线图的绘制</a:t>
            </a:r>
            <a:r>
              <a:rPr lang="zh-CN" altLang="zh-CN" kern="0" dirty="0">
                <a:latin typeface="+mn-ea"/>
                <a:cs typeface="宋体" panose="02010600030101010101" pitchFamily="2" charset="-122"/>
              </a:rPr>
              <a:t>。</a:t>
            </a:r>
            <a:endParaRPr lang="zh-CN" altLang="en-US" dirty="0">
              <a:latin typeface="+mn-ea"/>
            </a:endParaRPr>
          </a:p>
        </p:txBody>
      </p:sp>
      <p:sp>
        <p:nvSpPr>
          <p:cNvPr id="16" name="矩形 1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92929" y="0"/>
            <a:ext cx="576066" cy="836712"/>
            <a:chOff x="841002" y="360040"/>
            <a:chExt cx="504057" cy="836712"/>
          </a:xfrm>
          <a:gradFill>
            <a:gsLst>
              <a:gs pos="0">
                <a:srgbClr val="0E1A40"/>
              </a:gs>
              <a:gs pos="100000">
                <a:srgbClr val="2F5EB0"/>
              </a:gs>
            </a:gsLst>
            <a:lin ang="13800000" scaled="0"/>
          </a:gradFill>
        </p:grpSpPr>
        <p:sp>
          <p:nvSpPr>
            <p:cNvPr id="18" name="矩形 17"/>
            <p:cNvSpPr/>
            <p:nvPr/>
          </p:nvSpPr>
          <p:spPr>
            <a:xfrm>
              <a:off x="841002"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 name="等腰三角形 1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9"/>
          <p:cNvSpPr txBox="1"/>
          <p:nvPr/>
        </p:nvSpPr>
        <p:spPr>
          <a:xfrm>
            <a:off x="961923" y="176849"/>
            <a:ext cx="11096577" cy="438582"/>
          </a:xfrm>
          <a:prstGeom prst="rect">
            <a:avLst/>
          </a:prstGeom>
          <a:noFill/>
        </p:spPr>
        <p:txBody>
          <a:bodyPr wrap="square" lIns="68580" tIns="34290" rIns="68580" bIns="34290" rtlCol="0">
            <a:spAutoFit/>
          </a:bodyPr>
          <a:lstStyle/>
          <a:p>
            <a:pPr marL="0" lvl="1"/>
            <a:r>
              <a:rPr lang="zh-CN" altLang="en-US" sz="2400" b="1" dirty="0">
                <a:solidFill>
                  <a:srgbClr val="2F5E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细分领域导向目录编制</a:t>
            </a:r>
          </a:p>
        </p:txBody>
      </p:sp>
      <p:sp>
        <p:nvSpPr>
          <p:cNvPr id="21" name="文本框 20"/>
          <p:cNvSpPr txBox="1"/>
          <p:nvPr/>
        </p:nvSpPr>
        <p:spPr>
          <a:xfrm>
            <a:off x="316276" y="203375"/>
            <a:ext cx="373820"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4</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5717" y="270708"/>
            <a:ext cx="1510680" cy="394332"/>
          </a:xfrm>
          <a:prstGeom prst="rect">
            <a:avLst/>
          </a:prstGeom>
        </p:spPr>
      </p:pic>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图表 11"/>
          <p:cNvGraphicFramePr/>
          <p:nvPr/>
        </p:nvGraphicFramePr>
        <p:xfrm>
          <a:off x="6103950" y="942748"/>
          <a:ext cx="4636135" cy="2620676"/>
        </p:xfrm>
        <a:graphic>
          <a:graphicData uri="http://schemas.openxmlformats.org/drawingml/2006/chart">
            <c:chart xmlns:c="http://schemas.openxmlformats.org/drawingml/2006/chart" xmlns:r="http://schemas.openxmlformats.org/officeDocument/2006/relationships" r:id="rId3"/>
          </a:graphicData>
        </a:graphic>
      </p:graphicFrame>
      <p:pic>
        <p:nvPicPr>
          <p:cNvPr id="4" name="图片 3"/>
          <p:cNvPicPr/>
          <p:nvPr/>
        </p:nvPicPr>
        <p:blipFill>
          <a:blip r:embed="rId4">
            <a:extLst>
              <a:ext uri="{28A0092B-C50C-407E-A947-70E740481C1C}">
                <a14:useLocalDpi xmlns:a14="http://schemas.microsoft.com/office/drawing/2010/main" val="0"/>
              </a:ext>
            </a:extLst>
          </a:blip>
          <a:stretch>
            <a:fillRect/>
          </a:stretch>
        </p:blipFill>
        <p:spPr>
          <a:xfrm>
            <a:off x="1000188" y="935305"/>
            <a:ext cx="4636135" cy="2620675"/>
          </a:xfrm>
          <a:prstGeom prst="rect">
            <a:avLst/>
          </a:prstGeom>
        </p:spPr>
      </p:pic>
      <p:sp>
        <p:nvSpPr>
          <p:cNvPr id="5" name="矩形 4"/>
          <p:cNvSpPr/>
          <p:nvPr/>
        </p:nvSpPr>
        <p:spPr>
          <a:xfrm>
            <a:off x="946146" y="1077729"/>
            <a:ext cx="3185487" cy="369332"/>
          </a:xfrm>
          <a:prstGeom prst="rect">
            <a:avLst/>
          </a:prstGeom>
        </p:spPr>
        <p:txBody>
          <a:bodyPr wrap="none">
            <a:spAutoFit/>
          </a:bodyPr>
          <a:lstStyle/>
          <a:p>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各国</a:t>
            </a:r>
            <a:r>
              <a:rPr lang="zh-CN" altLang="zh-CN"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注塑机技术专利申请趋势</a:t>
            </a:r>
            <a:endParaRPr lang="zh-CN" altLang="en-US"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矩形 6"/>
          <p:cNvSpPr/>
          <p:nvPr/>
        </p:nvSpPr>
        <p:spPr>
          <a:xfrm>
            <a:off x="7938140" y="1077729"/>
            <a:ext cx="2492990" cy="369332"/>
          </a:xfrm>
          <a:prstGeom prst="rect">
            <a:avLst/>
          </a:prstGeom>
        </p:spPr>
        <p:txBody>
          <a:bodyPr wrap="square">
            <a:spAutoFit/>
          </a:bodyPr>
          <a:lstStyle/>
          <a:p>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重点国家专利质量分布</a:t>
            </a:r>
          </a:p>
        </p:txBody>
      </p:sp>
      <p:pic>
        <p:nvPicPr>
          <p:cNvPr id="10" name="图片 9"/>
          <p:cNvPicPr/>
          <p:nvPr/>
        </p:nvPicPr>
        <p:blipFill>
          <a:blip r:embed="rId5">
            <a:extLst>
              <a:ext uri="{28A0092B-C50C-407E-A947-70E740481C1C}">
                <a14:useLocalDpi xmlns:a14="http://schemas.microsoft.com/office/drawing/2010/main" val="0"/>
              </a:ext>
            </a:extLst>
          </a:blip>
          <a:stretch>
            <a:fillRect/>
          </a:stretch>
        </p:blipFill>
        <p:spPr>
          <a:xfrm>
            <a:off x="1014201" y="3820788"/>
            <a:ext cx="4636135" cy="2777490"/>
          </a:xfrm>
          <a:prstGeom prst="rect">
            <a:avLst/>
          </a:prstGeom>
        </p:spPr>
      </p:pic>
      <p:sp>
        <p:nvSpPr>
          <p:cNvPr id="11" name="矩形 10"/>
          <p:cNvSpPr/>
          <p:nvPr/>
        </p:nvSpPr>
        <p:spPr>
          <a:xfrm>
            <a:off x="946146" y="3820788"/>
            <a:ext cx="2262158" cy="369332"/>
          </a:xfrm>
          <a:prstGeom prst="rect">
            <a:avLst/>
          </a:prstGeom>
        </p:spPr>
        <p:txBody>
          <a:bodyPr wrap="none">
            <a:spAutoFit/>
          </a:bodyPr>
          <a:lstStyle/>
          <a:p>
            <a:r>
              <a:rPr lang="zh-CN" altLang="zh-CN"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注塑机专利地图分析</a:t>
            </a:r>
            <a:endParaRPr lang="zh-CN" altLang="en-US"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13" name="图片 12"/>
          <p:cNvPicPr/>
          <p:nvPr/>
        </p:nvPicPr>
        <p:blipFill>
          <a:blip r:embed="rId6">
            <a:extLst>
              <a:ext uri="{28A0092B-C50C-407E-A947-70E740481C1C}">
                <a14:useLocalDpi xmlns:a14="http://schemas.microsoft.com/office/drawing/2010/main" val="0"/>
              </a:ext>
            </a:extLst>
          </a:blip>
          <a:stretch>
            <a:fillRect/>
          </a:stretch>
        </p:blipFill>
        <p:spPr>
          <a:xfrm>
            <a:off x="6103950" y="3737026"/>
            <a:ext cx="4636135" cy="2842895"/>
          </a:xfrm>
          <a:prstGeom prst="rect">
            <a:avLst/>
          </a:prstGeom>
        </p:spPr>
      </p:pic>
      <p:sp>
        <p:nvSpPr>
          <p:cNvPr id="15" name="iṣ1idè"/>
          <p:cNvSpPr txBox="1"/>
          <p:nvPr/>
        </p:nvSpPr>
        <p:spPr>
          <a:xfrm>
            <a:off x="1050540" y="416913"/>
            <a:ext cx="5047047" cy="242864"/>
          </a:xfrm>
          <a:prstGeom prst="rect">
            <a:avLst/>
          </a:prstGeom>
          <a:noFill/>
        </p:spPr>
        <p:txBody>
          <a:bodyPr wrap="none" lIns="360000" tIns="0" rIns="0" bIns="0" anchor="b" anchorCtr="0">
            <a:noAutofit/>
          </a:bodyPr>
          <a:lstStyle/>
          <a:p>
            <a:endParaRPr lang="zh-CN" altLang="en-US" sz="2000" b="1" dirty="0">
              <a:solidFill>
                <a:schemeClr val="accent2">
                  <a:lumMod val="100000"/>
                </a:schemeClr>
              </a:solidFill>
            </a:endParaRPr>
          </a:p>
        </p:txBody>
      </p:sp>
      <p:sp>
        <p:nvSpPr>
          <p:cNvPr id="9" name="矩形 8"/>
          <p:cNvSpPr/>
          <p:nvPr/>
        </p:nvSpPr>
        <p:spPr>
          <a:xfrm>
            <a:off x="8003496" y="3820788"/>
            <a:ext cx="2723823" cy="369332"/>
          </a:xfrm>
          <a:prstGeom prst="rect">
            <a:avLst/>
          </a:prstGeom>
        </p:spPr>
        <p:txBody>
          <a:bodyPr wrap="none">
            <a:spAutoFit/>
          </a:bodyPr>
          <a:lstStyle/>
          <a:p>
            <a:r>
              <a:rPr lang="zh-CN" altLang="zh-CN"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注塑机专利</a:t>
            </a:r>
            <a:r>
              <a:rPr lang="zh-CN" altLang="en-US"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权人实力分析</a:t>
            </a:r>
          </a:p>
        </p:txBody>
      </p:sp>
      <p:sp>
        <p:nvSpPr>
          <p:cNvPr id="17" name="矩形 1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192929" y="0"/>
            <a:ext cx="576066" cy="836712"/>
            <a:chOff x="841002" y="360040"/>
            <a:chExt cx="504057" cy="836712"/>
          </a:xfrm>
          <a:gradFill>
            <a:gsLst>
              <a:gs pos="0">
                <a:srgbClr val="0E1A40"/>
              </a:gs>
              <a:gs pos="100000">
                <a:srgbClr val="2F5EB0"/>
              </a:gs>
            </a:gsLst>
            <a:lin ang="13800000" scaled="0"/>
          </a:gradFill>
        </p:grpSpPr>
        <p:sp>
          <p:nvSpPr>
            <p:cNvPr id="19" name="矩形 18"/>
            <p:cNvSpPr/>
            <p:nvPr/>
          </p:nvSpPr>
          <p:spPr>
            <a:xfrm>
              <a:off x="841002"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0" name="等腰三角形 1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9"/>
          <p:cNvSpPr txBox="1"/>
          <p:nvPr/>
        </p:nvSpPr>
        <p:spPr>
          <a:xfrm>
            <a:off x="871064" y="274340"/>
            <a:ext cx="11096577" cy="438582"/>
          </a:xfrm>
          <a:prstGeom prst="rect">
            <a:avLst/>
          </a:prstGeom>
          <a:noFill/>
        </p:spPr>
        <p:txBody>
          <a:bodyPr wrap="square" lIns="68580" tIns="34290" rIns="68580" bIns="34290" rtlCol="0">
            <a:spAutoFit/>
          </a:bodyPr>
          <a:lstStyle/>
          <a:p>
            <a:pPr marL="0" lvl="1"/>
            <a:r>
              <a:rPr lang="zh-CN" altLang="en-US" sz="2400" b="1" dirty="0">
                <a:solidFill>
                  <a:srgbClr val="2F5E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高端装备</a:t>
            </a:r>
            <a:r>
              <a:rPr lang="en-US" altLang="zh-CN" sz="2400" b="1" dirty="0">
                <a:solidFill>
                  <a:srgbClr val="2F5E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a:solidFill>
                  <a:srgbClr val="2F5E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注塑机领域知识产权区域布局</a:t>
            </a:r>
          </a:p>
        </p:txBody>
      </p:sp>
      <p:sp>
        <p:nvSpPr>
          <p:cNvPr id="22" name="文本框 21"/>
          <p:cNvSpPr txBox="1"/>
          <p:nvPr/>
        </p:nvSpPr>
        <p:spPr>
          <a:xfrm>
            <a:off x="316276" y="203375"/>
            <a:ext cx="373820"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4</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85717" y="270708"/>
            <a:ext cx="1510680" cy="394332"/>
          </a:xfrm>
          <a:prstGeom prst="rect">
            <a:avLst/>
          </a:prstGeom>
        </p:spPr>
      </p:pic>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44000">
              <a:schemeClr val="accent3">
                <a:lumMod val="5000"/>
                <a:lumOff val="95000"/>
              </a:schemeClr>
            </a:gs>
            <a:gs pos="70000">
              <a:schemeClr val="bg1">
                <a:lumMod val="95000"/>
              </a:schemeClr>
            </a:gs>
            <a:gs pos="89000">
              <a:schemeClr val="accent3">
                <a:lumMod val="45000"/>
                <a:lumOff val="5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6025579" y="764704"/>
            <a:ext cx="5760640" cy="2290866"/>
          </a:xfrm>
          <a:prstGeom prst="rect">
            <a:avLst/>
          </a:prstGeom>
          <a:solidFill>
            <a:schemeClr val="bg1"/>
          </a:solidFill>
        </p:spPr>
      </p:pic>
      <p:sp>
        <p:nvSpPr>
          <p:cNvPr id="5" name="矩形 4"/>
          <p:cNvSpPr/>
          <p:nvPr/>
        </p:nvSpPr>
        <p:spPr>
          <a:xfrm>
            <a:off x="7556811" y="946996"/>
            <a:ext cx="2698175" cy="307777"/>
          </a:xfrm>
          <a:prstGeom prst="rect">
            <a:avLst/>
          </a:prstGeom>
        </p:spPr>
        <p:txBody>
          <a:bodyPr wrap="none">
            <a:spAutoFit/>
          </a:bodyPr>
          <a:lstStyle/>
          <a:p>
            <a:r>
              <a:rPr lang="zh-CN" altLang="zh-CN" sz="1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宁波市注塑机产业专利申请趋势</a:t>
            </a:r>
            <a:endParaRPr lang="zh-CN" altLang="en-US" sz="1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1" name="图片 10"/>
          <p:cNvPicPr/>
          <p:nvPr/>
        </p:nvPicPr>
        <p:blipFill>
          <a:blip r:embed="rId5">
            <a:extLst>
              <a:ext uri="{28A0092B-C50C-407E-A947-70E740481C1C}">
                <a14:useLocalDpi xmlns:a14="http://schemas.microsoft.com/office/drawing/2010/main" val="0"/>
              </a:ext>
            </a:extLst>
          </a:blip>
          <a:stretch>
            <a:fillRect/>
          </a:stretch>
        </p:blipFill>
        <p:spPr>
          <a:xfrm>
            <a:off x="624979" y="692696"/>
            <a:ext cx="4911644" cy="2314893"/>
          </a:xfrm>
          <a:prstGeom prst="rect">
            <a:avLst/>
          </a:prstGeom>
        </p:spPr>
      </p:pic>
      <p:sp>
        <p:nvSpPr>
          <p:cNvPr id="14" name="矩形 13"/>
          <p:cNvSpPr/>
          <p:nvPr/>
        </p:nvSpPr>
        <p:spPr>
          <a:xfrm>
            <a:off x="1681981" y="946996"/>
            <a:ext cx="2518638" cy="307777"/>
          </a:xfrm>
          <a:prstGeom prst="rect">
            <a:avLst/>
          </a:prstGeom>
        </p:spPr>
        <p:txBody>
          <a:bodyPr wrap="none">
            <a:spAutoFit/>
          </a:bodyPr>
          <a:lstStyle/>
          <a:p>
            <a:r>
              <a:rPr lang="zh-CN" altLang="en-US" sz="1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中国</a:t>
            </a:r>
            <a:r>
              <a:rPr lang="zh-CN" altLang="zh-CN" sz="1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注塑机产业专利申请趋势</a:t>
            </a:r>
            <a:endParaRPr lang="zh-CN" altLang="en-US" sz="1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9" name="图表 18"/>
          <p:cNvGraphicFramePr/>
          <p:nvPr>
            <p:extLst>
              <p:ext uri="{D42A27DB-BD31-4B8C-83A1-F6EECF244321}">
                <p14:modId xmlns:p14="http://schemas.microsoft.com/office/powerpoint/2010/main" val="1839503952"/>
              </p:ext>
            </p:extLst>
          </p:nvPr>
        </p:nvGraphicFramePr>
        <p:xfrm>
          <a:off x="624979" y="3212976"/>
          <a:ext cx="4839636" cy="2548763"/>
        </p:xfrm>
        <a:graphic>
          <a:graphicData uri="http://schemas.openxmlformats.org/drawingml/2006/chart">
            <c:chart xmlns:c="http://schemas.openxmlformats.org/drawingml/2006/chart" xmlns:r="http://schemas.openxmlformats.org/officeDocument/2006/relationships" r:id="rId6"/>
          </a:graphicData>
        </a:graphic>
      </p:graphicFrame>
      <p:sp>
        <p:nvSpPr>
          <p:cNvPr id="20" name="矩形 19"/>
          <p:cNvSpPr/>
          <p:nvPr/>
        </p:nvSpPr>
        <p:spPr>
          <a:xfrm>
            <a:off x="1588" y="6093296"/>
            <a:ext cx="12191999" cy="764679"/>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552971" y="6237312"/>
            <a:ext cx="360040" cy="523220"/>
          </a:xfrm>
          <a:prstGeom prst="rect">
            <a:avLst/>
          </a:prstGeom>
          <a:solidFill>
            <a:schemeClr val="accent5">
              <a:lumMod val="75000"/>
            </a:schemeClr>
          </a:solidFill>
        </p:spPr>
        <p:txBody>
          <a:bodyPr wrap="square" rtlCol="0">
            <a:spAutoFit/>
          </a:bodyPr>
          <a:lstStyle/>
          <a:p>
            <a:r>
              <a:rPr lang="zh-CN" altLang="en-US" sz="1400" b="1" dirty="0">
                <a:solidFill>
                  <a:schemeClr val="bg1"/>
                </a:solidFill>
              </a:rPr>
              <a:t>小结</a:t>
            </a:r>
          </a:p>
        </p:txBody>
      </p:sp>
      <p:pic>
        <p:nvPicPr>
          <p:cNvPr id="15" name="图片 14"/>
          <p:cNvPicPr>
            <a:picLocks noChangeAspect="1"/>
          </p:cNvPicPr>
          <p:nvPr/>
        </p:nvPicPr>
        <p:blipFill>
          <a:blip r:embed="rId7"/>
          <a:stretch>
            <a:fillRect/>
          </a:stretch>
        </p:blipFill>
        <p:spPr>
          <a:xfrm>
            <a:off x="5881563" y="3356992"/>
            <a:ext cx="5938599" cy="2457836"/>
          </a:xfrm>
          <a:prstGeom prst="rect">
            <a:avLst/>
          </a:prstGeom>
          <a:solidFill>
            <a:schemeClr val="bg1"/>
          </a:solidFill>
        </p:spPr>
      </p:pic>
      <p:sp>
        <p:nvSpPr>
          <p:cNvPr id="23" name="iṣ1idè"/>
          <p:cNvSpPr txBox="1"/>
          <p:nvPr/>
        </p:nvSpPr>
        <p:spPr>
          <a:xfrm>
            <a:off x="1050540" y="416913"/>
            <a:ext cx="5047047" cy="242864"/>
          </a:xfrm>
          <a:prstGeom prst="rect">
            <a:avLst/>
          </a:prstGeom>
          <a:noFill/>
        </p:spPr>
        <p:txBody>
          <a:bodyPr wrap="none" lIns="360000" tIns="0" rIns="0" bIns="0" anchor="b" anchorCtr="0">
            <a:noAutofit/>
          </a:bodyPr>
          <a:lstStyle/>
          <a:p>
            <a:endParaRPr lang="zh-CN" altLang="en-US" sz="2000" b="1" dirty="0">
              <a:solidFill>
                <a:schemeClr val="accent2">
                  <a:lumMod val="100000"/>
                </a:schemeClr>
              </a:solidFill>
            </a:endParaRPr>
          </a:p>
        </p:txBody>
      </p:sp>
      <p:sp>
        <p:nvSpPr>
          <p:cNvPr id="24" name="矩形 23"/>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192929" y="0"/>
            <a:ext cx="576066" cy="836712"/>
            <a:chOff x="841002" y="360040"/>
            <a:chExt cx="504057" cy="836712"/>
          </a:xfrm>
          <a:gradFill>
            <a:gsLst>
              <a:gs pos="0">
                <a:srgbClr val="0E1A40"/>
              </a:gs>
              <a:gs pos="100000">
                <a:srgbClr val="2F5EB0"/>
              </a:gs>
            </a:gsLst>
            <a:lin ang="13800000" scaled="0"/>
          </a:gradFill>
        </p:grpSpPr>
        <p:sp>
          <p:nvSpPr>
            <p:cNvPr id="26" name="矩形 25"/>
            <p:cNvSpPr/>
            <p:nvPr/>
          </p:nvSpPr>
          <p:spPr>
            <a:xfrm>
              <a:off x="841002"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7" name="等腰三角形 26"/>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9"/>
          <p:cNvSpPr txBox="1"/>
          <p:nvPr/>
        </p:nvSpPr>
        <p:spPr>
          <a:xfrm>
            <a:off x="871064" y="274340"/>
            <a:ext cx="11096577" cy="438582"/>
          </a:xfrm>
          <a:prstGeom prst="rect">
            <a:avLst/>
          </a:prstGeom>
          <a:noFill/>
        </p:spPr>
        <p:txBody>
          <a:bodyPr wrap="square" lIns="68580" tIns="34290" rIns="68580" bIns="34290" rtlCol="0">
            <a:spAutoFit/>
          </a:bodyPr>
          <a:lstStyle/>
          <a:p>
            <a:pPr marL="0" lvl="1"/>
            <a:r>
              <a:rPr lang="zh-CN" altLang="en-US" sz="2400" b="1" dirty="0">
                <a:solidFill>
                  <a:srgbClr val="2F5E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高端装备</a:t>
            </a:r>
            <a:r>
              <a:rPr lang="en-US" altLang="zh-CN" sz="2400" b="1" dirty="0">
                <a:solidFill>
                  <a:srgbClr val="2F5E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400" b="1" dirty="0">
                <a:solidFill>
                  <a:srgbClr val="2F5E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注塑机领域知识产权区域布局</a:t>
            </a:r>
          </a:p>
        </p:txBody>
      </p:sp>
      <p:sp>
        <p:nvSpPr>
          <p:cNvPr id="29" name="文本框 28"/>
          <p:cNvSpPr txBox="1"/>
          <p:nvPr/>
        </p:nvSpPr>
        <p:spPr>
          <a:xfrm>
            <a:off x="294051" y="132079"/>
            <a:ext cx="373820"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4</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85717" y="270708"/>
            <a:ext cx="1510680" cy="394332"/>
          </a:xfrm>
          <a:prstGeom prst="rect">
            <a:avLst/>
          </a:prstGeom>
        </p:spPr>
      </p:pic>
      <p:sp>
        <p:nvSpPr>
          <p:cNvPr id="33" name="矩形 32"/>
          <p:cNvSpPr/>
          <p:nvPr/>
        </p:nvSpPr>
        <p:spPr>
          <a:xfrm>
            <a:off x="8185819" y="3140968"/>
            <a:ext cx="1800493" cy="307777"/>
          </a:xfrm>
          <a:prstGeom prst="rect">
            <a:avLst/>
          </a:prstGeom>
          <a:solidFill>
            <a:schemeClr val="bg1"/>
          </a:solidFill>
        </p:spPr>
        <p:txBody>
          <a:bodyPr wrap="none">
            <a:spAutoFit/>
          </a:bodyPr>
          <a:lstStyle/>
          <a:p>
            <a:r>
              <a:rPr lang="zh-CN" altLang="en-US" sz="1400" b="1" dirty="0">
                <a:solidFill>
                  <a:schemeClr val="accent5">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注塑机的技术路线图</a:t>
            </a:r>
          </a:p>
        </p:txBody>
      </p:sp>
      <p:sp>
        <p:nvSpPr>
          <p:cNvPr id="36" name="矩形 35"/>
          <p:cNvSpPr/>
          <p:nvPr/>
        </p:nvSpPr>
        <p:spPr>
          <a:xfrm>
            <a:off x="1057027" y="6119336"/>
            <a:ext cx="10873208" cy="738664"/>
          </a:xfrm>
          <a:prstGeom prst="rect">
            <a:avLst/>
          </a:prstGeom>
        </p:spPr>
        <p:txBody>
          <a:bodyPr wrap="square">
            <a:spAutoFit/>
          </a:bodyPr>
          <a:lstStyle/>
          <a:p>
            <a:pPr algn="just"/>
            <a:r>
              <a:rPr lang="en-US" altLang="zh-CN"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、中国注塑机领域技术专利起步相对较晚，但近年来发展非常迅速</a:t>
            </a:r>
            <a:endParaRPr lang="en-US" altLang="zh-CN"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en-US" altLang="zh-CN"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、中国在注塑机领域的专利数量较多，但总体质量较差，且专利申请人实力不强，专利较为分散</a:t>
            </a:r>
            <a:endParaRPr lang="en-US" altLang="zh-CN"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en-US" altLang="zh-CN"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、宁波市注塑机专利布局仍侧重于传统注塑机研究，在节能减排大环境下，电动</a:t>
            </a:r>
            <a:r>
              <a:rPr lang="en-US" altLang="zh-CN"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1" kern="100" dirty="0">
                <a:solidFill>
                  <a:schemeClr val="accent2">
                    <a:lumMod val="75000"/>
                  </a:schemeClr>
                </a:solidFill>
                <a:latin typeface="微软雅黑" panose="020B0503020204020204" pitchFamily="34" charset="-122"/>
                <a:ea typeface="微软雅黑" panose="020B0503020204020204" pitchFamily="34" charset="-122"/>
                <a:cs typeface="Times New Roman" panose="02020603050405020304" pitchFamily="18" charset="0"/>
              </a:rPr>
              <a:t>液压相结合的复合式注塑机已成为注塑机技术发展方向。</a:t>
            </a:r>
          </a:p>
        </p:txBody>
      </p:sp>
    </p:spTree>
  </p:cSld>
  <p:clrMapOvr>
    <a:overrideClrMapping bg1="lt1" tx1="dk1" bg2="lt2" tx2="dk2" accent1="accent1" accent2="accent2" accent3="accent3" accent4="accent4" accent5="accent5" accent6="accent6" hlink="hlink" folHlink="folHlink"/>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5"/>
          <p:cNvSpPr/>
          <p:nvPr/>
        </p:nvSpPr>
        <p:spPr bwMode="auto">
          <a:xfrm>
            <a:off x="4513411" y="-27384"/>
            <a:ext cx="3167443" cy="1340768"/>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67" name="TextBox 59"/>
          <p:cNvSpPr txBox="1">
            <a:spLocks noChangeArrowheads="1"/>
          </p:cNvSpPr>
          <p:nvPr/>
        </p:nvSpPr>
        <p:spPr bwMode="auto">
          <a:xfrm>
            <a:off x="4441405" y="421038"/>
            <a:ext cx="3312368" cy="149579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solidFill>
                <a:latin typeface="微软雅黑" panose="020B0503020204020204" pitchFamily="34" charset="-122"/>
                <a:ea typeface="微软雅黑" panose="020B0503020204020204" pitchFamily="34" charset="-122"/>
              </a:rPr>
              <a:t>目录</a:t>
            </a:r>
            <a:r>
              <a:rPr lang="zh-CN" altLang="en-US" sz="4000" b="1" kern="0" dirty="0">
                <a:solidFill>
                  <a:schemeClr val="bg1"/>
                </a:solidFill>
                <a:latin typeface="微软雅黑" panose="020B0503020204020204" pitchFamily="34" charset="-122"/>
                <a:ea typeface="微软雅黑" panose="020B0503020204020204" pitchFamily="34" charset="-122"/>
              </a:rPr>
              <a:t> </a:t>
            </a:r>
            <a:endParaRPr lang="en-US" altLang="zh-CN" sz="4000" b="1" kern="0" dirty="0">
              <a:solidFill>
                <a:schemeClr val="bg1"/>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800" kern="0" dirty="0">
                <a:solidFill>
                  <a:srgbClr val="2F5EB0"/>
                </a:solidFill>
                <a:latin typeface="微软雅黑" panose="020B0503020204020204" pitchFamily="34" charset="-122"/>
                <a:ea typeface="微软雅黑" panose="020B0503020204020204" pitchFamily="34" charset="-122"/>
              </a:rPr>
              <a:t>Contents</a:t>
            </a:r>
            <a:endParaRPr lang="en-US" altLang="ko-KR" sz="2800" kern="0" dirty="0">
              <a:solidFill>
                <a:srgbClr val="2F5EB0"/>
              </a:solidFill>
              <a:latin typeface="微软雅黑" panose="020B0503020204020204" pitchFamily="34" charset="-122"/>
              <a:ea typeface="微软雅黑" panose="020B0503020204020204" pitchFamily="34" charset="-122"/>
            </a:endParaRPr>
          </a:p>
        </p:txBody>
      </p:sp>
      <p:sp>
        <p:nvSpPr>
          <p:cNvPr id="84" name="矩形 83"/>
          <p:cNvSpPr/>
          <p:nvPr/>
        </p:nvSpPr>
        <p:spPr>
          <a:xfrm flipH="1">
            <a:off x="-2" y="6525348"/>
            <a:ext cx="12195176"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flipH="1">
            <a:off x="-2" y="6596410"/>
            <a:ext cx="12195176"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原创设计师QQ598969553          _3"/>
          <p:cNvCxnSpPr/>
          <p:nvPr/>
        </p:nvCxnSpPr>
        <p:spPr>
          <a:xfrm>
            <a:off x="3101251" y="4013486"/>
            <a:ext cx="5954280"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原创设计师QQ598969553          _4"/>
          <p:cNvCxnSpPr/>
          <p:nvPr/>
        </p:nvCxnSpPr>
        <p:spPr>
          <a:xfrm flipV="1">
            <a:off x="3101251" y="4905732"/>
            <a:ext cx="5954280" cy="30824"/>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原创设计师QQ598969553          _11"/>
          <p:cNvSpPr txBox="1"/>
          <p:nvPr/>
        </p:nvSpPr>
        <p:spPr>
          <a:xfrm>
            <a:off x="3065246" y="3346016"/>
            <a:ext cx="6075446" cy="461665"/>
          </a:xfrm>
          <a:prstGeom prst="rect">
            <a:avLst/>
          </a:prstGeom>
          <a:noFill/>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二、</a:t>
            </a:r>
            <a:r>
              <a:rPr lang="en-US" altLang="zh-CN" sz="2400" dirty="0">
                <a:solidFill>
                  <a:prstClr val="black"/>
                </a:solidFill>
                <a:latin typeface="微软雅黑" panose="020B0503020204020204" pitchFamily="34" charset="-122"/>
                <a:ea typeface="微软雅黑" panose="020B0503020204020204" pitchFamily="34" charset="-122"/>
              </a:rPr>
              <a:t>2016</a:t>
            </a:r>
            <a:r>
              <a:rPr lang="zh-CN" altLang="en-US" sz="2400" dirty="0">
                <a:solidFill>
                  <a:prstClr val="black"/>
                </a:solidFill>
                <a:latin typeface="微软雅黑" panose="020B0503020204020204" pitchFamily="34" charset="-122"/>
                <a:ea typeface="微软雅黑" panose="020B0503020204020204" pitchFamily="34" charset="-122"/>
              </a:rPr>
              <a:t>年立项的区域布局项目实施进展</a:t>
            </a:r>
          </a:p>
        </p:txBody>
      </p:sp>
      <p:sp>
        <p:nvSpPr>
          <p:cNvPr id="29" name="原创设计师QQ598969553          _12"/>
          <p:cNvSpPr txBox="1"/>
          <p:nvPr/>
        </p:nvSpPr>
        <p:spPr>
          <a:xfrm>
            <a:off x="3101297" y="4281709"/>
            <a:ext cx="5459095" cy="460375"/>
          </a:xfrm>
          <a:prstGeom prst="rect">
            <a:avLst/>
          </a:prstGeom>
          <a:noFill/>
        </p:spPr>
        <p:txBody>
          <a:bodyPr wrap="square" rtlCol="0">
            <a:spAutoFit/>
          </a:bodyPr>
          <a:lstStyle/>
          <a:p>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三、宁波区域布局信息平台建设情况</a:t>
            </a:r>
          </a:p>
        </p:txBody>
      </p:sp>
      <p:sp>
        <p:nvSpPr>
          <p:cNvPr id="30" name="原创设计师QQ598969553          _13"/>
          <p:cNvSpPr txBox="1"/>
          <p:nvPr/>
        </p:nvSpPr>
        <p:spPr>
          <a:xfrm>
            <a:off x="3120447" y="5204463"/>
            <a:ext cx="5785777" cy="461665"/>
          </a:xfrm>
          <a:prstGeom prst="rect">
            <a:avLst/>
          </a:prstGeom>
          <a:noFill/>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四、</a:t>
            </a:r>
            <a:r>
              <a:rPr lang="en-US" altLang="zh-CN" sz="2400" dirty="0">
                <a:solidFill>
                  <a:prstClr val="black"/>
                </a:solidFill>
                <a:latin typeface="微软雅黑" panose="020B0503020204020204" pitchFamily="34" charset="-122"/>
                <a:ea typeface="微软雅黑" panose="020B0503020204020204" pitchFamily="34" charset="-122"/>
              </a:rPr>
              <a:t>2018</a:t>
            </a:r>
            <a:r>
              <a:rPr lang="zh-CN" altLang="en-US" sz="2400" dirty="0">
                <a:solidFill>
                  <a:prstClr val="black"/>
                </a:solidFill>
                <a:latin typeface="微软雅黑" panose="020B0503020204020204" pitchFamily="34" charset="-122"/>
                <a:ea typeface="微软雅黑" panose="020B0503020204020204" pitchFamily="34" charset="-122"/>
              </a:rPr>
              <a:t>宁波知识产权区域布局项目安排</a:t>
            </a: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5717" y="270708"/>
            <a:ext cx="1510680" cy="394332"/>
          </a:xfrm>
          <a:prstGeom prst="rect">
            <a:avLst/>
          </a:prstGeom>
        </p:spPr>
      </p:pic>
      <p:cxnSp>
        <p:nvCxnSpPr>
          <p:cNvPr id="23" name="原创设计师QQ598969553          _4"/>
          <p:cNvCxnSpPr/>
          <p:nvPr/>
        </p:nvCxnSpPr>
        <p:spPr>
          <a:xfrm flipV="1">
            <a:off x="3120447" y="5865899"/>
            <a:ext cx="5954280" cy="30824"/>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原创设计师QQ598969553          _13">
            <a:extLst>
              <a:ext uri="{FF2B5EF4-FFF2-40B4-BE49-F238E27FC236}">
                <a16:creationId xmlns:a16="http://schemas.microsoft.com/office/drawing/2014/main" id="{71C2DE12-5F10-465B-BB9B-B4EAF7FAAADA}"/>
              </a:ext>
            </a:extLst>
          </p:cNvPr>
          <p:cNvSpPr txBox="1"/>
          <p:nvPr/>
        </p:nvSpPr>
        <p:spPr>
          <a:xfrm>
            <a:off x="3065246" y="2493750"/>
            <a:ext cx="5785777" cy="461665"/>
          </a:xfrm>
          <a:prstGeom prst="rect">
            <a:avLst/>
          </a:prstGeom>
          <a:noFill/>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一、知识产权区域布局项目经费总体安排</a:t>
            </a:r>
          </a:p>
        </p:txBody>
      </p:sp>
      <p:cxnSp>
        <p:nvCxnSpPr>
          <p:cNvPr id="14" name="原创设计师QQ598969553          _3">
            <a:extLst>
              <a:ext uri="{FF2B5EF4-FFF2-40B4-BE49-F238E27FC236}">
                <a16:creationId xmlns:a16="http://schemas.microsoft.com/office/drawing/2014/main" id="{7AE76755-23BF-400E-A1A8-061893AB402D}"/>
              </a:ext>
            </a:extLst>
          </p:cNvPr>
          <p:cNvCxnSpPr/>
          <p:nvPr/>
        </p:nvCxnSpPr>
        <p:spPr>
          <a:xfrm>
            <a:off x="3101251" y="3161426"/>
            <a:ext cx="5954280"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186112"/>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直接连接符 10"/>
          <p:cNvSpPr>
            <a:spLocks noChangeShapeType="1"/>
          </p:cNvSpPr>
          <p:nvPr/>
        </p:nvSpPr>
        <p:spPr bwMode="auto">
          <a:xfrm flipV="1">
            <a:off x="-22226" y="908052"/>
            <a:ext cx="12215813" cy="73025"/>
          </a:xfrm>
          <a:prstGeom prst="line">
            <a:avLst/>
          </a:prstGeom>
          <a:noFill/>
          <a:ln w="38100">
            <a:solidFill>
              <a:srgbClr val="0070C0"/>
            </a:solidFill>
            <a:bevel/>
          </a:ln>
          <a:extLst>
            <a:ext uri="{909E8E84-426E-40DD-AFC4-6F175D3DCCD1}">
              <a14:hiddenFill xmlns:a14="http://schemas.microsoft.com/office/drawing/2010/main">
                <a:noFill/>
              </a14:hiddenFill>
            </a:ext>
          </a:extLst>
        </p:spPr>
        <p:txBody>
          <a:bodyPr/>
          <a:lstStyle/>
          <a:p>
            <a:endParaRPr lang="zh-CN" altLang="en-US"/>
          </a:p>
        </p:txBody>
      </p:sp>
      <p:sp>
        <p:nvSpPr>
          <p:cNvPr id="18436" name="TextBox 12"/>
          <p:cNvSpPr>
            <a:spLocks noChangeArrowheads="1"/>
          </p:cNvSpPr>
          <p:nvPr/>
        </p:nvSpPr>
        <p:spPr bwMode="auto">
          <a:xfrm>
            <a:off x="1525587" y="188915"/>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b="1" dirty="0">
                <a:solidFill>
                  <a:srgbClr val="0070C0"/>
                </a:solidFill>
                <a:latin typeface="方正小标宋简体" pitchFamily="65" charset="-122"/>
                <a:ea typeface="方正小标宋简体" pitchFamily="65" charset="-122"/>
                <a:sym typeface="黑体" panose="02010609060101010101" pitchFamily="49" charset="-122"/>
              </a:rPr>
              <a:t>一、思路及目标</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5717" y="270708"/>
            <a:ext cx="1510680" cy="394332"/>
          </a:xfrm>
          <a:prstGeom prst="rect">
            <a:avLst/>
          </a:prstGeom>
        </p:spPr>
      </p:pic>
      <p:pic>
        <p:nvPicPr>
          <p:cNvPr id="2" name="图片 1">
            <a:extLst>
              <a:ext uri="{FF2B5EF4-FFF2-40B4-BE49-F238E27FC236}">
                <a16:creationId xmlns:a16="http://schemas.microsoft.com/office/drawing/2014/main" id="{B7C15566-08F8-434E-90FE-30EEFD8578CC}"/>
              </a:ext>
            </a:extLst>
          </p:cNvPr>
          <p:cNvPicPr>
            <a:picLocks noChangeAspect="1"/>
          </p:cNvPicPr>
          <p:nvPr/>
        </p:nvPicPr>
        <p:blipFill>
          <a:blip r:embed="rId4"/>
          <a:stretch>
            <a:fillRect/>
          </a:stretch>
        </p:blipFill>
        <p:spPr>
          <a:xfrm>
            <a:off x="5807795" y="1435903"/>
            <a:ext cx="6266138" cy="4490599"/>
          </a:xfrm>
          <a:prstGeom prst="rect">
            <a:avLst/>
          </a:prstGeom>
          <a:ln w="57150">
            <a:solidFill>
              <a:schemeClr val="accent5">
                <a:lumMod val="75000"/>
              </a:schemeClr>
            </a:solidFill>
          </a:ln>
        </p:spPr>
      </p:pic>
      <p:sp>
        <p:nvSpPr>
          <p:cNvPr id="11" name="直接连接符 19">
            <a:extLst>
              <a:ext uri="{FF2B5EF4-FFF2-40B4-BE49-F238E27FC236}">
                <a16:creationId xmlns:a16="http://schemas.microsoft.com/office/drawing/2014/main" id="{E4925907-5F1B-4FF4-BBFD-C419E55C4F77}"/>
              </a:ext>
            </a:extLst>
          </p:cNvPr>
          <p:cNvSpPr>
            <a:spLocks noChangeShapeType="1"/>
          </p:cNvSpPr>
          <p:nvPr/>
        </p:nvSpPr>
        <p:spPr bwMode="auto">
          <a:xfrm flipV="1">
            <a:off x="0" y="2047230"/>
            <a:ext cx="4945458" cy="13618"/>
          </a:xfrm>
          <a:prstGeom prst="line">
            <a:avLst/>
          </a:prstGeom>
          <a:noFill/>
          <a:ln w="19050">
            <a:solidFill>
              <a:schemeClr val="accent1"/>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2" name="直接连接符 20">
            <a:extLst>
              <a:ext uri="{FF2B5EF4-FFF2-40B4-BE49-F238E27FC236}">
                <a16:creationId xmlns:a16="http://schemas.microsoft.com/office/drawing/2014/main" id="{AAF92EC0-4A08-441F-9C29-5FD6FB8DD704}"/>
              </a:ext>
            </a:extLst>
          </p:cNvPr>
          <p:cNvSpPr>
            <a:spLocks noChangeShapeType="1"/>
          </p:cNvSpPr>
          <p:nvPr/>
        </p:nvSpPr>
        <p:spPr bwMode="auto">
          <a:xfrm flipV="1">
            <a:off x="1345059" y="3055342"/>
            <a:ext cx="3240360" cy="0"/>
          </a:xfrm>
          <a:prstGeom prst="line">
            <a:avLst/>
          </a:prstGeom>
          <a:noFill/>
          <a:ln w="19050">
            <a:solidFill>
              <a:schemeClr val="accent1"/>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3" name="直接连接符 21">
            <a:extLst>
              <a:ext uri="{FF2B5EF4-FFF2-40B4-BE49-F238E27FC236}">
                <a16:creationId xmlns:a16="http://schemas.microsoft.com/office/drawing/2014/main" id="{F74600E5-4413-4112-A0CA-BC0B57C6196D}"/>
              </a:ext>
            </a:extLst>
          </p:cNvPr>
          <p:cNvSpPr>
            <a:spLocks noChangeShapeType="1"/>
          </p:cNvSpPr>
          <p:nvPr/>
        </p:nvSpPr>
        <p:spPr bwMode="auto">
          <a:xfrm flipV="1">
            <a:off x="1057027" y="6093296"/>
            <a:ext cx="11032911" cy="0"/>
          </a:xfrm>
          <a:prstGeom prst="line">
            <a:avLst/>
          </a:prstGeom>
          <a:noFill/>
          <a:ln w="19050">
            <a:solidFill>
              <a:schemeClr val="accent1"/>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4" name="直接连接符 22">
            <a:extLst>
              <a:ext uri="{FF2B5EF4-FFF2-40B4-BE49-F238E27FC236}">
                <a16:creationId xmlns:a16="http://schemas.microsoft.com/office/drawing/2014/main" id="{55C3A086-7AF9-48B5-90F8-C547CCE9F96E}"/>
              </a:ext>
            </a:extLst>
          </p:cNvPr>
          <p:cNvSpPr>
            <a:spLocks noChangeShapeType="1"/>
          </p:cNvSpPr>
          <p:nvPr/>
        </p:nvSpPr>
        <p:spPr bwMode="auto">
          <a:xfrm flipV="1">
            <a:off x="1356323" y="4063455"/>
            <a:ext cx="3341472" cy="16892"/>
          </a:xfrm>
          <a:prstGeom prst="line">
            <a:avLst/>
          </a:prstGeom>
          <a:noFill/>
          <a:ln w="19050">
            <a:solidFill>
              <a:schemeClr val="accent1"/>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5" name="直接连接符 23">
            <a:extLst>
              <a:ext uri="{FF2B5EF4-FFF2-40B4-BE49-F238E27FC236}">
                <a16:creationId xmlns:a16="http://schemas.microsoft.com/office/drawing/2014/main" id="{A42DBBA6-85CB-4562-8F62-E595B9373060}"/>
              </a:ext>
            </a:extLst>
          </p:cNvPr>
          <p:cNvSpPr>
            <a:spLocks noChangeShapeType="1"/>
          </p:cNvSpPr>
          <p:nvPr/>
        </p:nvSpPr>
        <p:spPr bwMode="auto">
          <a:xfrm flipV="1">
            <a:off x="1373255" y="5071566"/>
            <a:ext cx="3428188" cy="14198"/>
          </a:xfrm>
          <a:prstGeom prst="line">
            <a:avLst/>
          </a:prstGeom>
          <a:noFill/>
          <a:ln w="19050">
            <a:solidFill>
              <a:schemeClr val="accent1"/>
            </a:solidFill>
            <a:bevel/>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16" name="椭圆 24">
            <a:extLst>
              <a:ext uri="{FF2B5EF4-FFF2-40B4-BE49-F238E27FC236}">
                <a16:creationId xmlns:a16="http://schemas.microsoft.com/office/drawing/2014/main" id="{8CB00AD3-7F22-410A-ABDA-E3B0EAD4DEDF}"/>
              </a:ext>
            </a:extLst>
          </p:cNvPr>
          <p:cNvSpPr>
            <a:spLocks noChangeArrowheads="1"/>
          </p:cNvSpPr>
          <p:nvPr/>
        </p:nvSpPr>
        <p:spPr bwMode="auto">
          <a:xfrm>
            <a:off x="4369395" y="1975222"/>
            <a:ext cx="1250949" cy="1250951"/>
          </a:xfrm>
          <a:prstGeom prst="ellipse">
            <a:avLst/>
          </a:prstGeom>
          <a:solidFill>
            <a:schemeClr val="bg1"/>
          </a:solidFill>
          <a:ln w="28575">
            <a:solidFill>
              <a:schemeClr val="accent1"/>
            </a:solidFill>
            <a:bevel/>
            <a:headEnd/>
            <a:tailEnd/>
          </a:ln>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600" b="1">
              <a:solidFill>
                <a:srgbClr val="1A7BAE"/>
              </a:solidFill>
              <a:latin typeface="微软雅黑" panose="020B0503020204020204" pitchFamily="34" charset="-122"/>
              <a:sym typeface="微软雅黑" panose="020B0503020204020204" pitchFamily="34" charset="-122"/>
            </a:endParaRPr>
          </a:p>
        </p:txBody>
      </p:sp>
      <p:sp>
        <p:nvSpPr>
          <p:cNvPr id="17" name="矩形 25">
            <a:extLst>
              <a:ext uri="{FF2B5EF4-FFF2-40B4-BE49-F238E27FC236}">
                <a16:creationId xmlns:a16="http://schemas.microsoft.com/office/drawing/2014/main" id="{B1FB0531-21B4-43DE-AC9F-3A0D89453AAA}"/>
              </a:ext>
            </a:extLst>
          </p:cNvPr>
          <p:cNvSpPr>
            <a:spLocks noChangeArrowheads="1"/>
          </p:cNvSpPr>
          <p:nvPr/>
        </p:nvSpPr>
        <p:spPr bwMode="auto">
          <a:xfrm>
            <a:off x="4657427" y="2407270"/>
            <a:ext cx="7104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solidFill>
                  <a:schemeClr val="accent5">
                    <a:lumMod val="75000"/>
                  </a:schemeClr>
                </a:solidFill>
                <a:latin typeface="微软雅黑" panose="020B0503020204020204" pitchFamily="34" charset="-122"/>
                <a:sym typeface="微软雅黑" panose="020B0503020204020204" pitchFamily="34" charset="-122"/>
              </a:rPr>
              <a:t>One</a:t>
            </a:r>
            <a:endParaRPr lang="zh-CN" altLang="en-US" sz="2000" b="1" dirty="0">
              <a:solidFill>
                <a:schemeClr val="accent5">
                  <a:lumMod val="75000"/>
                </a:schemeClr>
              </a:solidFill>
              <a:latin typeface="微软雅黑" panose="020B0503020204020204" pitchFamily="34" charset="-122"/>
              <a:sym typeface="微软雅黑" panose="020B0503020204020204" pitchFamily="34" charset="-122"/>
            </a:endParaRPr>
          </a:p>
        </p:txBody>
      </p:sp>
      <p:sp>
        <p:nvSpPr>
          <p:cNvPr id="18" name="椭圆 26">
            <a:extLst>
              <a:ext uri="{FF2B5EF4-FFF2-40B4-BE49-F238E27FC236}">
                <a16:creationId xmlns:a16="http://schemas.microsoft.com/office/drawing/2014/main" id="{1B30CC0B-9C1B-4BA6-930D-8E4CD61F2104}"/>
              </a:ext>
            </a:extLst>
          </p:cNvPr>
          <p:cNvSpPr>
            <a:spLocks noChangeArrowheads="1"/>
          </p:cNvSpPr>
          <p:nvPr/>
        </p:nvSpPr>
        <p:spPr bwMode="auto">
          <a:xfrm>
            <a:off x="408955" y="2983334"/>
            <a:ext cx="1250949" cy="1250949"/>
          </a:xfrm>
          <a:prstGeom prst="ellipse">
            <a:avLst/>
          </a:prstGeom>
          <a:solidFill>
            <a:schemeClr val="bg1"/>
          </a:solidFill>
          <a:ln w="28575">
            <a:solidFill>
              <a:schemeClr val="accent1"/>
            </a:solidFill>
            <a:bevel/>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600" b="1">
              <a:solidFill>
                <a:srgbClr val="1A7BAE"/>
              </a:solidFill>
              <a:latin typeface="微软雅黑" panose="020B0503020204020204" pitchFamily="34" charset="-122"/>
              <a:sym typeface="微软雅黑" panose="020B0503020204020204" pitchFamily="34" charset="-122"/>
            </a:endParaRPr>
          </a:p>
        </p:txBody>
      </p:sp>
      <p:sp>
        <p:nvSpPr>
          <p:cNvPr id="19" name="矩形 29">
            <a:extLst>
              <a:ext uri="{FF2B5EF4-FFF2-40B4-BE49-F238E27FC236}">
                <a16:creationId xmlns:a16="http://schemas.microsoft.com/office/drawing/2014/main" id="{7D083911-4C85-4622-8E13-59E3CD2381F1}"/>
              </a:ext>
            </a:extLst>
          </p:cNvPr>
          <p:cNvSpPr>
            <a:spLocks noChangeArrowheads="1"/>
          </p:cNvSpPr>
          <p:nvPr/>
        </p:nvSpPr>
        <p:spPr bwMode="auto">
          <a:xfrm>
            <a:off x="696987" y="3415382"/>
            <a:ext cx="7173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1" dirty="0">
                <a:solidFill>
                  <a:schemeClr val="accent5">
                    <a:lumMod val="75000"/>
                  </a:schemeClr>
                </a:solidFill>
                <a:latin typeface="微软雅黑" panose="020B0503020204020204" pitchFamily="34" charset="-122"/>
                <a:sym typeface="微软雅黑" panose="020B0503020204020204" pitchFamily="34" charset="-122"/>
              </a:rPr>
              <a:t>Two</a:t>
            </a:r>
            <a:endParaRPr lang="zh-CN" altLang="en-US" sz="2000" b="1" dirty="0">
              <a:solidFill>
                <a:schemeClr val="accent5">
                  <a:lumMod val="7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椭圆 31">
            <a:extLst>
              <a:ext uri="{FF2B5EF4-FFF2-40B4-BE49-F238E27FC236}">
                <a16:creationId xmlns:a16="http://schemas.microsoft.com/office/drawing/2014/main" id="{1B7EE70D-A83D-433E-AC05-82E55777C930}"/>
              </a:ext>
            </a:extLst>
          </p:cNvPr>
          <p:cNvSpPr>
            <a:spLocks noChangeArrowheads="1"/>
          </p:cNvSpPr>
          <p:nvPr/>
        </p:nvSpPr>
        <p:spPr bwMode="auto">
          <a:xfrm>
            <a:off x="4441403" y="3919438"/>
            <a:ext cx="1250949" cy="1250951"/>
          </a:xfrm>
          <a:prstGeom prst="ellipse">
            <a:avLst/>
          </a:prstGeom>
          <a:solidFill>
            <a:schemeClr val="bg1"/>
          </a:solidFill>
          <a:ln w="28575">
            <a:solidFill>
              <a:schemeClr val="accent1"/>
            </a:solidFill>
            <a:bevel/>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600" b="1">
              <a:solidFill>
                <a:srgbClr val="1A7BAE"/>
              </a:solidFill>
              <a:latin typeface="微软雅黑" panose="020B0503020204020204" pitchFamily="34" charset="-122"/>
              <a:sym typeface="微软雅黑" panose="020B0503020204020204" pitchFamily="34" charset="-122"/>
            </a:endParaRPr>
          </a:p>
        </p:txBody>
      </p:sp>
      <p:sp>
        <p:nvSpPr>
          <p:cNvPr id="21" name="矩形 34">
            <a:extLst>
              <a:ext uri="{FF2B5EF4-FFF2-40B4-BE49-F238E27FC236}">
                <a16:creationId xmlns:a16="http://schemas.microsoft.com/office/drawing/2014/main" id="{8182B63A-B0E6-401B-8A96-566A49DAB4A6}"/>
              </a:ext>
            </a:extLst>
          </p:cNvPr>
          <p:cNvSpPr>
            <a:spLocks noChangeArrowheads="1"/>
          </p:cNvSpPr>
          <p:nvPr/>
        </p:nvSpPr>
        <p:spPr bwMode="auto">
          <a:xfrm>
            <a:off x="4585419" y="4351486"/>
            <a:ext cx="9159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solidFill>
                  <a:schemeClr val="accent5">
                    <a:lumMod val="75000"/>
                  </a:schemeClr>
                </a:solidFill>
                <a:latin typeface="微软雅黑" panose="020B0503020204020204" pitchFamily="34" charset="-122"/>
                <a:sym typeface="微软雅黑" panose="020B0503020204020204" pitchFamily="34" charset="-122"/>
              </a:rPr>
              <a:t>Three</a:t>
            </a:r>
            <a:endParaRPr lang="zh-CN" altLang="en-US" sz="2000" b="1" dirty="0">
              <a:solidFill>
                <a:schemeClr val="accent5">
                  <a:lumMod val="75000"/>
                </a:schemeClr>
              </a:solidFill>
              <a:latin typeface="微软雅黑" panose="020B0503020204020204" pitchFamily="34" charset="-122"/>
              <a:sym typeface="微软雅黑" panose="020B0503020204020204" pitchFamily="34" charset="-122"/>
            </a:endParaRPr>
          </a:p>
        </p:txBody>
      </p:sp>
      <p:sp>
        <p:nvSpPr>
          <p:cNvPr id="22" name="椭圆 36">
            <a:extLst>
              <a:ext uri="{FF2B5EF4-FFF2-40B4-BE49-F238E27FC236}">
                <a16:creationId xmlns:a16="http://schemas.microsoft.com/office/drawing/2014/main" id="{70DCC205-79EF-4373-A14D-063C1F9DCB78}"/>
              </a:ext>
            </a:extLst>
          </p:cNvPr>
          <p:cNvSpPr>
            <a:spLocks noChangeArrowheads="1"/>
          </p:cNvSpPr>
          <p:nvPr/>
        </p:nvSpPr>
        <p:spPr bwMode="auto">
          <a:xfrm>
            <a:off x="408955" y="4927550"/>
            <a:ext cx="1250949" cy="1250949"/>
          </a:xfrm>
          <a:prstGeom prst="ellipse">
            <a:avLst/>
          </a:prstGeom>
          <a:solidFill>
            <a:schemeClr val="bg1"/>
          </a:solidFill>
          <a:ln w="28575">
            <a:solidFill>
              <a:schemeClr val="accent1"/>
            </a:solidFill>
            <a:bevel/>
            <a:headEnd/>
            <a:tailEnd/>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600" b="1">
              <a:solidFill>
                <a:srgbClr val="1A7BAE"/>
              </a:solidFill>
              <a:latin typeface="微软雅黑" panose="020B0503020204020204" pitchFamily="34" charset="-122"/>
              <a:sym typeface="微软雅黑" panose="020B0503020204020204" pitchFamily="34" charset="-122"/>
            </a:endParaRPr>
          </a:p>
        </p:txBody>
      </p:sp>
      <p:sp>
        <p:nvSpPr>
          <p:cNvPr id="23" name="矩形 40">
            <a:extLst>
              <a:ext uri="{FF2B5EF4-FFF2-40B4-BE49-F238E27FC236}">
                <a16:creationId xmlns:a16="http://schemas.microsoft.com/office/drawing/2014/main" id="{2923A1E9-ED41-41AF-BF1C-B97D0A71D36A}"/>
              </a:ext>
            </a:extLst>
          </p:cNvPr>
          <p:cNvSpPr>
            <a:spLocks noChangeArrowheads="1"/>
          </p:cNvSpPr>
          <p:nvPr/>
        </p:nvSpPr>
        <p:spPr bwMode="auto">
          <a:xfrm>
            <a:off x="624979" y="5359598"/>
            <a:ext cx="77136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2000" b="1" dirty="0">
                <a:solidFill>
                  <a:schemeClr val="accent5">
                    <a:lumMod val="75000"/>
                  </a:schemeClr>
                </a:solidFill>
                <a:latin typeface="微软雅黑" panose="020B0503020204020204" pitchFamily="34" charset="-122"/>
                <a:sym typeface="微软雅黑" panose="020B0503020204020204" pitchFamily="34" charset="-122"/>
              </a:rPr>
              <a:t>Four</a:t>
            </a:r>
            <a:endParaRPr lang="zh-CN" altLang="en-US" sz="2000" b="1" dirty="0">
              <a:solidFill>
                <a:schemeClr val="accent5">
                  <a:lumMod val="75000"/>
                </a:schemeClr>
              </a:solidFill>
              <a:latin typeface="微软雅黑" panose="020B0503020204020204" pitchFamily="34" charset="-122"/>
              <a:sym typeface="微软雅黑" panose="020B0503020204020204" pitchFamily="34" charset="-122"/>
            </a:endParaRPr>
          </a:p>
        </p:txBody>
      </p:sp>
      <p:sp>
        <p:nvSpPr>
          <p:cNvPr id="24" name="矩形 42">
            <a:extLst>
              <a:ext uri="{FF2B5EF4-FFF2-40B4-BE49-F238E27FC236}">
                <a16:creationId xmlns:a16="http://schemas.microsoft.com/office/drawing/2014/main" id="{FD12B9F0-40B2-4919-9CAB-307A67B362C9}"/>
              </a:ext>
            </a:extLst>
          </p:cNvPr>
          <p:cNvSpPr>
            <a:spLocks noChangeArrowheads="1"/>
          </p:cNvSpPr>
          <p:nvPr/>
        </p:nvSpPr>
        <p:spPr bwMode="auto">
          <a:xfrm>
            <a:off x="1705099" y="3199358"/>
            <a:ext cx="2623771" cy="656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ts val="2200"/>
              </a:lnSpc>
              <a:spcBef>
                <a:spcPct val="0"/>
              </a:spcBef>
              <a:buNone/>
              <a:defRPr/>
            </a:pPr>
            <a:r>
              <a:rPr lang="zh-CN" altLang="en-US" sz="1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着力匹配</a:t>
            </a:r>
            <a:r>
              <a:rPr lang="zh-CN" altLang="en-US" sz="1400" dirty="0">
                <a:latin typeface="微软雅黑" panose="020B0503020204020204" pitchFamily="34" charset="-122"/>
                <a:ea typeface="微软雅黑" panose="020B0503020204020204" pitchFamily="34" charset="-122"/>
              </a:rPr>
              <a:t>决策分析、资源共享、管理监测，成果动态</a:t>
            </a:r>
            <a:endParaRPr lang="en-US" altLang="zh-CN" sz="1400" dirty="0">
              <a:latin typeface="微软雅黑" panose="020B0503020204020204" pitchFamily="34" charset="-122"/>
              <a:ea typeface="微软雅黑" panose="020B0503020204020204" pitchFamily="34" charset="-122"/>
            </a:endParaRPr>
          </a:p>
        </p:txBody>
      </p:sp>
      <p:sp>
        <p:nvSpPr>
          <p:cNvPr id="25" name="矩形 45">
            <a:extLst>
              <a:ext uri="{FF2B5EF4-FFF2-40B4-BE49-F238E27FC236}">
                <a16:creationId xmlns:a16="http://schemas.microsoft.com/office/drawing/2014/main" id="{3F11E088-C758-4DB9-A41B-BD7C50FE86C6}"/>
              </a:ext>
            </a:extLst>
          </p:cNvPr>
          <p:cNvSpPr>
            <a:spLocks noChangeArrowheads="1"/>
          </p:cNvSpPr>
          <p:nvPr/>
        </p:nvSpPr>
        <p:spPr bwMode="auto">
          <a:xfrm>
            <a:off x="1777107" y="5143574"/>
            <a:ext cx="55761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None/>
              <a:defRPr/>
            </a:pPr>
            <a:r>
              <a:rPr lang="zh-CN" altLang="en-US" sz="1600" dirty="0">
                <a:latin typeface="微软雅黑" panose="020B0503020204020204" pitchFamily="34" charset="-122"/>
                <a:ea typeface="微软雅黑" panose="020B0503020204020204" pitchFamily="34" charset="-122"/>
              </a:rPr>
              <a:t>着力建成</a:t>
            </a:r>
            <a:r>
              <a:rPr lang="zh-CN" altLang="en-US" sz="1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以知识产权为核心的区域创新</a:t>
            </a:r>
            <a:endParaRPr lang="en-US" altLang="zh-CN" sz="1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a:lnSpc>
                <a:spcPct val="150000"/>
              </a:lnSpc>
              <a:spcBef>
                <a:spcPct val="0"/>
              </a:spcBef>
              <a:buNone/>
              <a:defRPr/>
            </a:pPr>
            <a:r>
              <a:rPr lang="zh-CN" altLang="en-US" sz="1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发展决策管理信息系统</a:t>
            </a:r>
            <a:endParaRPr lang="en-US" altLang="zh-CN" sz="16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6" name="矩形 46">
            <a:extLst>
              <a:ext uri="{FF2B5EF4-FFF2-40B4-BE49-F238E27FC236}">
                <a16:creationId xmlns:a16="http://schemas.microsoft.com/office/drawing/2014/main" id="{90803C68-B817-4694-9A45-442C250B62BB}"/>
              </a:ext>
            </a:extLst>
          </p:cNvPr>
          <p:cNvSpPr>
            <a:spLocks noChangeArrowheads="1"/>
          </p:cNvSpPr>
          <p:nvPr/>
        </p:nvSpPr>
        <p:spPr bwMode="auto">
          <a:xfrm>
            <a:off x="1705099" y="4207470"/>
            <a:ext cx="25314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着力辐射关联</a:t>
            </a:r>
            <a:r>
              <a:rPr lang="zh-CN" altLang="en-US" sz="1400" dirty="0">
                <a:latin typeface="微软雅黑" panose="020B0503020204020204" pitchFamily="34" charset="-122"/>
                <a:ea typeface="微软雅黑" panose="020B0503020204020204" pitchFamily="34" charset="-122"/>
              </a:rPr>
              <a:t>全市创新资源、产业资源、核心企业信息</a:t>
            </a:r>
            <a:endParaRPr lang="zh-CN" altLang="en-US" sz="1467"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矩形 50">
            <a:extLst>
              <a:ext uri="{FF2B5EF4-FFF2-40B4-BE49-F238E27FC236}">
                <a16:creationId xmlns:a16="http://schemas.microsoft.com/office/drawing/2014/main" id="{9E066D6C-02B7-4F28-9C57-1B73E0D72359}"/>
              </a:ext>
            </a:extLst>
          </p:cNvPr>
          <p:cNvSpPr>
            <a:spLocks noChangeArrowheads="1"/>
          </p:cNvSpPr>
          <p:nvPr/>
        </p:nvSpPr>
        <p:spPr bwMode="auto">
          <a:xfrm>
            <a:off x="1705099" y="2191246"/>
            <a:ext cx="259228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1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着力推进</a:t>
            </a:r>
            <a:r>
              <a:rPr lang="zh-CN" altLang="en-US" sz="1400" dirty="0">
                <a:latin typeface="微软雅黑" panose="020B0503020204020204" pitchFamily="34" charset="-122"/>
                <a:ea typeface="微软雅黑" panose="020B0503020204020204" pitchFamily="34" charset="-122"/>
              </a:rPr>
              <a:t>知识产权区域布局数据和成果可视化展示</a:t>
            </a:r>
            <a:endParaRPr lang="zh-CN" altLang="en-US" sz="1467" dirty="0">
              <a:solidFill>
                <a:srgbClr val="59595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5"/>
          <p:cNvSpPr/>
          <p:nvPr/>
        </p:nvSpPr>
        <p:spPr bwMode="auto">
          <a:xfrm>
            <a:off x="4513411" y="-27384"/>
            <a:ext cx="3167443" cy="1340768"/>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67" name="TextBox 59"/>
          <p:cNvSpPr txBox="1">
            <a:spLocks noChangeArrowheads="1"/>
          </p:cNvSpPr>
          <p:nvPr/>
        </p:nvSpPr>
        <p:spPr bwMode="auto">
          <a:xfrm>
            <a:off x="4441405" y="421038"/>
            <a:ext cx="3312368" cy="149579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solidFill>
                <a:latin typeface="微软雅黑" panose="020B0503020204020204" pitchFamily="34" charset="-122"/>
                <a:ea typeface="微软雅黑" panose="020B0503020204020204" pitchFamily="34" charset="-122"/>
              </a:rPr>
              <a:t>目录</a:t>
            </a:r>
            <a:r>
              <a:rPr lang="zh-CN" altLang="en-US" sz="4000" b="1" kern="0" dirty="0">
                <a:solidFill>
                  <a:schemeClr val="bg1"/>
                </a:solidFill>
                <a:latin typeface="微软雅黑" panose="020B0503020204020204" pitchFamily="34" charset="-122"/>
                <a:ea typeface="微软雅黑" panose="020B0503020204020204" pitchFamily="34" charset="-122"/>
              </a:rPr>
              <a:t> </a:t>
            </a:r>
            <a:endParaRPr lang="en-US" altLang="zh-CN" sz="4000" b="1" kern="0" dirty="0">
              <a:solidFill>
                <a:schemeClr val="bg1"/>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800" kern="0" dirty="0">
                <a:solidFill>
                  <a:srgbClr val="2F5EB0"/>
                </a:solidFill>
                <a:latin typeface="微软雅黑" panose="020B0503020204020204" pitchFamily="34" charset="-122"/>
                <a:ea typeface="微软雅黑" panose="020B0503020204020204" pitchFamily="34" charset="-122"/>
              </a:rPr>
              <a:t>Contents</a:t>
            </a:r>
            <a:endParaRPr lang="en-US" altLang="ko-KR" sz="2800" kern="0" dirty="0">
              <a:solidFill>
                <a:srgbClr val="2F5EB0"/>
              </a:solidFill>
              <a:latin typeface="微软雅黑" panose="020B0503020204020204" pitchFamily="34" charset="-122"/>
              <a:ea typeface="微软雅黑" panose="020B0503020204020204" pitchFamily="34" charset="-122"/>
            </a:endParaRPr>
          </a:p>
        </p:txBody>
      </p:sp>
      <p:sp>
        <p:nvSpPr>
          <p:cNvPr id="84" name="矩形 83"/>
          <p:cNvSpPr/>
          <p:nvPr/>
        </p:nvSpPr>
        <p:spPr>
          <a:xfrm flipH="1">
            <a:off x="-2" y="6525348"/>
            <a:ext cx="12195176"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flipH="1">
            <a:off x="-2" y="6596410"/>
            <a:ext cx="12195176"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原创设计师QQ598969553          _3"/>
          <p:cNvCxnSpPr/>
          <p:nvPr/>
        </p:nvCxnSpPr>
        <p:spPr>
          <a:xfrm>
            <a:off x="3101251" y="4013486"/>
            <a:ext cx="5954280"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原创设计师QQ598969553          _4"/>
          <p:cNvCxnSpPr/>
          <p:nvPr/>
        </p:nvCxnSpPr>
        <p:spPr>
          <a:xfrm flipV="1">
            <a:off x="3101251" y="4905732"/>
            <a:ext cx="5954280" cy="30824"/>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原创设计师QQ598969553          _11"/>
          <p:cNvSpPr txBox="1"/>
          <p:nvPr/>
        </p:nvSpPr>
        <p:spPr>
          <a:xfrm>
            <a:off x="3065246" y="3346016"/>
            <a:ext cx="6075446" cy="461665"/>
          </a:xfrm>
          <a:prstGeom prst="rect">
            <a:avLst/>
          </a:prstGeom>
          <a:noFill/>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二、</a:t>
            </a:r>
            <a:r>
              <a:rPr lang="en-US" altLang="zh-CN" sz="2400" dirty="0">
                <a:solidFill>
                  <a:prstClr val="black"/>
                </a:solidFill>
                <a:latin typeface="微软雅黑" panose="020B0503020204020204" pitchFamily="34" charset="-122"/>
                <a:ea typeface="微软雅黑" panose="020B0503020204020204" pitchFamily="34" charset="-122"/>
              </a:rPr>
              <a:t>2016</a:t>
            </a:r>
            <a:r>
              <a:rPr lang="zh-CN" altLang="en-US" sz="2400" dirty="0">
                <a:solidFill>
                  <a:prstClr val="black"/>
                </a:solidFill>
                <a:latin typeface="微软雅黑" panose="020B0503020204020204" pitchFamily="34" charset="-122"/>
                <a:ea typeface="微软雅黑" panose="020B0503020204020204" pitchFamily="34" charset="-122"/>
              </a:rPr>
              <a:t>年立项的区域布局项目实施进展</a:t>
            </a:r>
          </a:p>
        </p:txBody>
      </p:sp>
      <p:sp>
        <p:nvSpPr>
          <p:cNvPr id="29" name="原创设计师QQ598969553          _12"/>
          <p:cNvSpPr txBox="1"/>
          <p:nvPr/>
        </p:nvSpPr>
        <p:spPr>
          <a:xfrm>
            <a:off x="3101297" y="4281709"/>
            <a:ext cx="5459095" cy="460375"/>
          </a:xfrm>
          <a:prstGeom prst="rect">
            <a:avLst/>
          </a:prstGeom>
          <a:noFill/>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三、宁波区域布局信息平台建设情况</a:t>
            </a:r>
          </a:p>
        </p:txBody>
      </p:sp>
      <p:sp>
        <p:nvSpPr>
          <p:cNvPr id="30" name="原创设计师QQ598969553          _13"/>
          <p:cNvSpPr txBox="1"/>
          <p:nvPr/>
        </p:nvSpPr>
        <p:spPr>
          <a:xfrm>
            <a:off x="3120447" y="5204463"/>
            <a:ext cx="5785777" cy="461665"/>
          </a:xfrm>
          <a:prstGeom prst="rect">
            <a:avLst/>
          </a:prstGeom>
          <a:noFill/>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四、</a:t>
            </a:r>
            <a:r>
              <a:rPr lang="en-US" altLang="zh-CN" sz="2400" dirty="0">
                <a:solidFill>
                  <a:prstClr val="black"/>
                </a:solidFill>
                <a:latin typeface="微软雅黑" panose="020B0503020204020204" pitchFamily="34" charset="-122"/>
                <a:ea typeface="微软雅黑" panose="020B0503020204020204" pitchFamily="34" charset="-122"/>
              </a:rPr>
              <a:t>2018</a:t>
            </a:r>
            <a:r>
              <a:rPr lang="zh-CN" altLang="en-US" sz="2400" dirty="0">
                <a:solidFill>
                  <a:prstClr val="black"/>
                </a:solidFill>
                <a:latin typeface="微软雅黑" panose="020B0503020204020204" pitchFamily="34" charset="-122"/>
                <a:ea typeface="微软雅黑" panose="020B0503020204020204" pitchFamily="34" charset="-122"/>
              </a:rPr>
              <a:t>宁波知识产权区域布局项目安排</a:t>
            </a: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5717" y="270708"/>
            <a:ext cx="1510680" cy="394332"/>
          </a:xfrm>
          <a:prstGeom prst="rect">
            <a:avLst/>
          </a:prstGeom>
        </p:spPr>
      </p:pic>
      <p:cxnSp>
        <p:nvCxnSpPr>
          <p:cNvPr id="23" name="原创设计师QQ598969553          _4"/>
          <p:cNvCxnSpPr/>
          <p:nvPr/>
        </p:nvCxnSpPr>
        <p:spPr>
          <a:xfrm flipV="1">
            <a:off x="3120447" y="5865899"/>
            <a:ext cx="5954280" cy="30824"/>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原创设计师QQ598969553          _13">
            <a:extLst>
              <a:ext uri="{FF2B5EF4-FFF2-40B4-BE49-F238E27FC236}">
                <a16:creationId xmlns:a16="http://schemas.microsoft.com/office/drawing/2014/main" id="{71C2DE12-5F10-465B-BB9B-B4EAF7FAAADA}"/>
              </a:ext>
            </a:extLst>
          </p:cNvPr>
          <p:cNvSpPr txBox="1"/>
          <p:nvPr/>
        </p:nvSpPr>
        <p:spPr>
          <a:xfrm>
            <a:off x="3065246" y="2493750"/>
            <a:ext cx="5785777" cy="461665"/>
          </a:xfrm>
          <a:prstGeom prst="rect">
            <a:avLst/>
          </a:prstGeom>
          <a:noFill/>
        </p:spPr>
        <p:txBody>
          <a:bodyPr wrap="square" rtlCol="0">
            <a:spAutoFit/>
          </a:bodyPr>
          <a:lstStyle/>
          <a:p>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一、知识产权区域布局项目经费总体安排</a:t>
            </a:r>
          </a:p>
        </p:txBody>
      </p:sp>
      <p:cxnSp>
        <p:nvCxnSpPr>
          <p:cNvPr id="14" name="原创设计师QQ598969553          _3">
            <a:extLst>
              <a:ext uri="{FF2B5EF4-FFF2-40B4-BE49-F238E27FC236}">
                <a16:creationId xmlns:a16="http://schemas.microsoft.com/office/drawing/2014/main" id="{7AE76755-23BF-400E-A1A8-061893AB402D}"/>
              </a:ext>
            </a:extLst>
          </p:cNvPr>
          <p:cNvCxnSpPr/>
          <p:nvPr/>
        </p:nvCxnSpPr>
        <p:spPr>
          <a:xfrm>
            <a:off x="3101251" y="3161426"/>
            <a:ext cx="5954280"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6993383" y="1012799"/>
            <a:ext cx="5204577" cy="5967912"/>
          </a:xfrm>
          <a:prstGeom prst="roundRect">
            <a:avLst/>
          </a:prstGeom>
          <a:solidFill>
            <a:srgbClr val="0070C0">
              <a:alpha val="19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59" name="直接连接符 10"/>
          <p:cNvSpPr>
            <a:spLocks noChangeShapeType="1"/>
          </p:cNvSpPr>
          <p:nvPr/>
        </p:nvSpPr>
        <p:spPr bwMode="auto">
          <a:xfrm>
            <a:off x="-58738" y="908050"/>
            <a:ext cx="12252325" cy="0"/>
          </a:xfrm>
          <a:prstGeom prst="line">
            <a:avLst/>
          </a:prstGeom>
          <a:noFill/>
          <a:ln w="38100">
            <a:solidFill>
              <a:srgbClr val="0070C0"/>
            </a:solidFill>
            <a:bevel/>
          </a:ln>
          <a:extLst>
            <a:ext uri="{909E8E84-426E-40DD-AFC4-6F175D3DCCD1}">
              <a14:hiddenFill xmlns:a14="http://schemas.microsoft.com/office/drawing/2010/main">
                <a:noFill/>
              </a14:hiddenFill>
            </a:ext>
          </a:extLst>
        </p:spPr>
        <p:txBody>
          <a:bodyPr/>
          <a:lstStyle/>
          <a:p>
            <a:endParaRPr lang="zh-CN" altLang="en-US"/>
          </a:p>
        </p:txBody>
      </p:sp>
      <p:sp>
        <p:nvSpPr>
          <p:cNvPr id="19460" name="TextBox 12"/>
          <p:cNvSpPr>
            <a:spLocks noChangeArrowheads="1"/>
          </p:cNvSpPr>
          <p:nvPr/>
        </p:nvSpPr>
        <p:spPr bwMode="auto">
          <a:xfrm>
            <a:off x="1525587" y="188915"/>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b="1" dirty="0">
                <a:solidFill>
                  <a:srgbClr val="0070C0"/>
                </a:solidFill>
                <a:latin typeface="方正小标宋简体" pitchFamily="65" charset="-122"/>
                <a:ea typeface="方正小标宋简体" pitchFamily="65" charset="-122"/>
                <a:sym typeface="黑体" panose="02010609060101010101" pitchFamily="49" charset="-122"/>
              </a:rPr>
              <a:t>二、功能架构及创新特色</a:t>
            </a:r>
          </a:p>
        </p:txBody>
      </p:sp>
      <p:grpSp>
        <p:nvGrpSpPr>
          <p:cNvPr id="19463" name="组合 2"/>
          <p:cNvGrpSpPr/>
          <p:nvPr/>
        </p:nvGrpSpPr>
        <p:grpSpPr bwMode="auto">
          <a:xfrm>
            <a:off x="149499" y="1942032"/>
            <a:ext cx="6442075" cy="4007919"/>
            <a:chOff x="-1476527" y="2410137"/>
            <a:chExt cx="6442871" cy="4008992"/>
          </a:xfrm>
        </p:grpSpPr>
        <p:sp>
          <p:nvSpPr>
            <p:cNvPr id="4" name="任意多边形: 形状 3"/>
            <p:cNvSpPr/>
            <p:nvPr/>
          </p:nvSpPr>
          <p:spPr>
            <a:xfrm>
              <a:off x="-1476527" y="2410137"/>
              <a:ext cx="6442870" cy="928121"/>
            </a:xfrm>
            <a:custGeom>
              <a:avLst/>
              <a:gdLst>
                <a:gd name="connsiteX0" fmla="*/ 0 w 7776540"/>
                <a:gd name="connsiteY0" fmla="*/ 209946 h 1259651"/>
                <a:gd name="connsiteX1" fmla="*/ 209946 w 7776540"/>
                <a:gd name="connsiteY1" fmla="*/ 0 h 1259651"/>
                <a:gd name="connsiteX2" fmla="*/ 7566594 w 7776540"/>
                <a:gd name="connsiteY2" fmla="*/ 0 h 1259651"/>
                <a:gd name="connsiteX3" fmla="*/ 7776540 w 7776540"/>
                <a:gd name="connsiteY3" fmla="*/ 209946 h 1259651"/>
                <a:gd name="connsiteX4" fmla="*/ 7776540 w 7776540"/>
                <a:gd name="connsiteY4" fmla="*/ 1049705 h 1259651"/>
                <a:gd name="connsiteX5" fmla="*/ 7566594 w 7776540"/>
                <a:gd name="connsiteY5" fmla="*/ 1259651 h 1259651"/>
                <a:gd name="connsiteX6" fmla="*/ 209946 w 7776540"/>
                <a:gd name="connsiteY6" fmla="*/ 1259651 h 1259651"/>
                <a:gd name="connsiteX7" fmla="*/ 0 w 7776540"/>
                <a:gd name="connsiteY7" fmla="*/ 1049705 h 1259651"/>
                <a:gd name="connsiteX8" fmla="*/ 0 w 7776540"/>
                <a:gd name="connsiteY8" fmla="*/ 209946 h 125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540" h="1259651">
                  <a:moveTo>
                    <a:pt x="0" y="209946"/>
                  </a:moveTo>
                  <a:cubicBezTo>
                    <a:pt x="0" y="93996"/>
                    <a:pt x="93996" y="0"/>
                    <a:pt x="209946" y="0"/>
                  </a:cubicBezTo>
                  <a:lnTo>
                    <a:pt x="7566594" y="0"/>
                  </a:lnTo>
                  <a:cubicBezTo>
                    <a:pt x="7682544" y="0"/>
                    <a:pt x="7776540" y="93996"/>
                    <a:pt x="7776540" y="209946"/>
                  </a:cubicBezTo>
                  <a:lnTo>
                    <a:pt x="7776540" y="1049705"/>
                  </a:lnTo>
                  <a:cubicBezTo>
                    <a:pt x="7776540" y="1165655"/>
                    <a:pt x="7682544" y="1259651"/>
                    <a:pt x="7566594" y="1259651"/>
                  </a:cubicBezTo>
                  <a:lnTo>
                    <a:pt x="209946" y="1259651"/>
                  </a:lnTo>
                  <a:cubicBezTo>
                    <a:pt x="93996" y="1259651"/>
                    <a:pt x="0" y="1165655"/>
                    <a:pt x="0" y="1049705"/>
                  </a:cubicBezTo>
                  <a:lnTo>
                    <a:pt x="0" y="209946"/>
                  </a:lnTo>
                  <a:close/>
                </a:path>
              </a:pathLst>
            </a:custGeom>
            <a:solidFill>
              <a:schemeClr val="accent5">
                <a:lumMod val="60000"/>
                <a:lumOff val="4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lIns="171981" tIns="171981" rIns="171981" bIns="171981" spcCol="1270" anchor="ctr"/>
            <a:lstStyle/>
            <a:p>
              <a:pPr defTabSz="1289050">
                <a:lnSpc>
                  <a:spcPct val="150000"/>
                </a:lnSpc>
                <a:spcAft>
                  <a:spcPct val="35000"/>
                </a:spcAft>
                <a:defRPr/>
              </a:pP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a:t>
              </a:r>
              <a:r>
                <a:rPr lang="zh-CN" altLang="zh-CN" b="1" dirty="0">
                  <a:latin typeface="微软雅黑" panose="020B0503020204020204" pitchFamily="34" charset="-122"/>
                  <a:ea typeface="微软雅黑" panose="020B0503020204020204" pitchFamily="34" charset="-122"/>
                </a:rPr>
                <a:t>基础数据库</a:t>
              </a:r>
              <a:r>
                <a:rPr lang="zh-CN" altLang="en-US" dirty="0">
                  <a:latin typeface="微软雅黑" panose="020B0503020204020204" pitchFamily="34" charset="-122"/>
                  <a:ea typeface="微软雅黑" panose="020B0503020204020204" pitchFamily="34" charset="-122"/>
                </a:rPr>
                <a:t>（包括</a:t>
              </a:r>
              <a:r>
                <a:rPr lang="zh-CN" altLang="zh-CN" dirty="0"/>
                <a:t>包括人才、高校院所、重点实验室、企业研发机构、高新技术企业、以及科研成果</a:t>
              </a:r>
              <a:r>
                <a:rPr lang="zh-CN" altLang="en-US" dirty="0"/>
                <a:t>等</a:t>
              </a:r>
              <a:r>
                <a:rPr lang="zh-CN" altLang="en-US"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5" name="任意多边形: 形状 4"/>
            <p:cNvSpPr/>
            <p:nvPr/>
          </p:nvSpPr>
          <p:spPr>
            <a:xfrm>
              <a:off x="-1476526" y="3950572"/>
              <a:ext cx="6442870" cy="928121"/>
            </a:xfrm>
            <a:custGeom>
              <a:avLst/>
              <a:gdLst>
                <a:gd name="connsiteX0" fmla="*/ 0 w 7776540"/>
                <a:gd name="connsiteY0" fmla="*/ 209946 h 1259651"/>
                <a:gd name="connsiteX1" fmla="*/ 209946 w 7776540"/>
                <a:gd name="connsiteY1" fmla="*/ 0 h 1259651"/>
                <a:gd name="connsiteX2" fmla="*/ 7566594 w 7776540"/>
                <a:gd name="connsiteY2" fmla="*/ 0 h 1259651"/>
                <a:gd name="connsiteX3" fmla="*/ 7776540 w 7776540"/>
                <a:gd name="connsiteY3" fmla="*/ 209946 h 1259651"/>
                <a:gd name="connsiteX4" fmla="*/ 7776540 w 7776540"/>
                <a:gd name="connsiteY4" fmla="*/ 1049705 h 1259651"/>
                <a:gd name="connsiteX5" fmla="*/ 7566594 w 7776540"/>
                <a:gd name="connsiteY5" fmla="*/ 1259651 h 1259651"/>
                <a:gd name="connsiteX6" fmla="*/ 209946 w 7776540"/>
                <a:gd name="connsiteY6" fmla="*/ 1259651 h 1259651"/>
                <a:gd name="connsiteX7" fmla="*/ 0 w 7776540"/>
                <a:gd name="connsiteY7" fmla="*/ 1049705 h 1259651"/>
                <a:gd name="connsiteX8" fmla="*/ 0 w 7776540"/>
                <a:gd name="connsiteY8" fmla="*/ 209946 h 125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540" h="1259651">
                  <a:moveTo>
                    <a:pt x="0" y="209946"/>
                  </a:moveTo>
                  <a:cubicBezTo>
                    <a:pt x="0" y="93996"/>
                    <a:pt x="93996" y="0"/>
                    <a:pt x="209946" y="0"/>
                  </a:cubicBezTo>
                  <a:lnTo>
                    <a:pt x="7566594" y="0"/>
                  </a:lnTo>
                  <a:cubicBezTo>
                    <a:pt x="7682544" y="0"/>
                    <a:pt x="7776540" y="93996"/>
                    <a:pt x="7776540" y="209946"/>
                  </a:cubicBezTo>
                  <a:lnTo>
                    <a:pt x="7776540" y="1049705"/>
                  </a:lnTo>
                  <a:cubicBezTo>
                    <a:pt x="7776540" y="1165655"/>
                    <a:pt x="7682544" y="1259651"/>
                    <a:pt x="7566594" y="1259651"/>
                  </a:cubicBezTo>
                  <a:lnTo>
                    <a:pt x="209946" y="1259651"/>
                  </a:lnTo>
                  <a:cubicBezTo>
                    <a:pt x="93996" y="1259651"/>
                    <a:pt x="0" y="1165655"/>
                    <a:pt x="0" y="1049705"/>
                  </a:cubicBezTo>
                  <a:lnTo>
                    <a:pt x="0" y="209946"/>
                  </a:lnTo>
                  <a:close/>
                </a:path>
              </a:pathLst>
            </a:custGeom>
            <a:solidFill>
              <a:schemeClr val="accent5">
                <a:lumMod val="75000"/>
              </a:schemeClr>
            </a:solidFill>
          </p:spPr>
          <p:style>
            <a:lnRef idx="2">
              <a:schemeClr val="lt1">
                <a:hueOff val="0"/>
                <a:satOff val="0"/>
                <a:lumOff val="0"/>
                <a:alphaOff val="0"/>
              </a:schemeClr>
            </a:lnRef>
            <a:fillRef idx="1">
              <a:schemeClr val="accent2">
                <a:hueOff val="-727682"/>
                <a:satOff val="-41961"/>
                <a:lumOff val="4314"/>
                <a:alphaOff val="0"/>
              </a:schemeClr>
            </a:fillRef>
            <a:effectRef idx="0">
              <a:schemeClr val="accent2">
                <a:hueOff val="-727682"/>
                <a:satOff val="-41961"/>
                <a:lumOff val="4314"/>
                <a:alphaOff val="0"/>
              </a:schemeClr>
            </a:effectRef>
            <a:fontRef idx="minor">
              <a:schemeClr val="lt1"/>
            </a:fontRef>
          </p:style>
          <p:txBody>
            <a:bodyPr lIns="171981" tIns="171981" rIns="171981" bIns="171981" spcCol="1270" anchor="ctr"/>
            <a:lstStyle/>
            <a:p>
              <a:pPr defTabSz="1289050">
                <a:lnSpc>
                  <a:spcPct val="150000"/>
                </a:lnSpc>
                <a:spcAft>
                  <a:spcPct val="35000"/>
                </a:spcAft>
                <a:defRPr/>
              </a:pPr>
              <a:r>
                <a:rPr lang="en-US" altLang="zh-CN" b="1" dirty="0">
                  <a:latin typeface="微软雅黑" panose="020B0503020204020204" pitchFamily="34" charset="-122"/>
                  <a:ea typeface="微软雅黑" panose="020B0503020204020204" pitchFamily="34" charset="-122"/>
                </a:rPr>
                <a:t>2</a:t>
              </a:r>
              <a:r>
                <a:rPr lang="zh-CN" altLang="zh-CN" b="1" dirty="0">
                  <a:latin typeface="微软雅黑" panose="020B0503020204020204" pitchFamily="34" charset="-122"/>
                  <a:ea typeface="微软雅黑" panose="020B0503020204020204" pitchFamily="34" charset="-122"/>
                </a:rPr>
                <a:t>、信息服务平台</a:t>
              </a:r>
              <a:r>
                <a:rPr lang="zh-CN" altLang="en-US" dirty="0">
                  <a:latin typeface="微软雅黑" panose="020B0503020204020204" pitchFamily="34" charset="-122"/>
                  <a:ea typeface="微软雅黑" panose="020B0503020204020204" pitchFamily="34" charset="-122"/>
                </a:rPr>
                <a:t>（工作动态、</a:t>
              </a:r>
              <a:r>
                <a:rPr lang="zh-CN" altLang="zh-CN" dirty="0">
                  <a:latin typeface="微软雅黑" panose="020B0503020204020204" pitchFamily="34" charset="-122"/>
                  <a:ea typeface="微软雅黑" panose="020B0503020204020204" pitchFamily="34" charset="-122"/>
                </a:rPr>
                <a:t>产业研究报告展示、重点政策分析</a:t>
              </a:r>
              <a:r>
                <a:rPr lang="zh-CN" altLang="en-US" dirty="0">
                  <a:latin typeface="微软雅黑" panose="020B0503020204020204" pitchFamily="34" charset="-122"/>
                  <a:ea typeface="微软雅黑" panose="020B0503020204020204" pitchFamily="34" charset="-122"/>
                </a:rPr>
                <a:t>以及政策建议</a:t>
              </a:r>
              <a:r>
                <a:rPr lang="zh-CN" altLang="zh-CN" dirty="0">
                  <a:latin typeface="微软雅黑" panose="020B0503020204020204" pitchFamily="34" charset="-122"/>
                  <a:ea typeface="微软雅黑" panose="020B0503020204020204" pitchFamily="34" charset="-122"/>
                </a:rPr>
                <a:t>模块</a:t>
              </a:r>
              <a:r>
                <a:rPr lang="zh-CN" altLang="en-US" dirty="0">
                  <a:latin typeface="微软雅黑" panose="020B0503020204020204" pitchFamily="34" charset="-122"/>
                  <a:ea typeface="微软雅黑" panose="020B0503020204020204" pitchFamily="34" charset="-122"/>
                </a:rPr>
                <a:t>）</a:t>
              </a:r>
            </a:p>
          </p:txBody>
        </p:sp>
        <p:sp>
          <p:nvSpPr>
            <p:cNvPr id="6" name="任意多边形: 形状 5"/>
            <p:cNvSpPr/>
            <p:nvPr/>
          </p:nvSpPr>
          <p:spPr>
            <a:xfrm>
              <a:off x="-1476527" y="5491008"/>
              <a:ext cx="6442871" cy="928121"/>
            </a:xfrm>
            <a:custGeom>
              <a:avLst/>
              <a:gdLst>
                <a:gd name="connsiteX0" fmla="*/ 0 w 7776540"/>
                <a:gd name="connsiteY0" fmla="*/ 209946 h 1259651"/>
                <a:gd name="connsiteX1" fmla="*/ 209946 w 7776540"/>
                <a:gd name="connsiteY1" fmla="*/ 0 h 1259651"/>
                <a:gd name="connsiteX2" fmla="*/ 7566594 w 7776540"/>
                <a:gd name="connsiteY2" fmla="*/ 0 h 1259651"/>
                <a:gd name="connsiteX3" fmla="*/ 7776540 w 7776540"/>
                <a:gd name="connsiteY3" fmla="*/ 209946 h 1259651"/>
                <a:gd name="connsiteX4" fmla="*/ 7776540 w 7776540"/>
                <a:gd name="connsiteY4" fmla="*/ 1049705 h 1259651"/>
                <a:gd name="connsiteX5" fmla="*/ 7566594 w 7776540"/>
                <a:gd name="connsiteY5" fmla="*/ 1259651 h 1259651"/>
                <a:gd name="connsiteX6" fmla="*/ 209946 w 7776540"/>
                <a:gd name="connsiteY6" fmla="*/ 1259651 h 1259651"/>
                <a:gd name="connsiteX7" fmla="*/ 0 w 7776540"/>
                <a:gd name="connsiteY7" fmla="*/ 1049705 h 1259651"/>
                <a:gd name="connsiteX8" fmla="*/ 0 w 7776540"/>
                <a:gd name="connsiteY8" fmla="*/ 209946 h 125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540" h="1259651">
                  <a:moveTo>
                    <a:pt x="0" y="209946"/>
                  </a:moveTo>
                  <a:cubicBezTo>
                    <a:pt x="0" y="93996"/>
                    <a:pt x="93996" y="0"/>
                    <a:pt x="209946" y="0"/>
                  </a:cubicBezTo>
                  <a:lnTo>
                    <a:pt x="7566594" y="0"/>
                  </a:lnTo>
                  <a:cubicBezTo>
                    <a:pt x="7682544" y="0"/>
                    <a:pt x="7776540" y="93996"/>
                    <a:pt x="7776540" y="209946"/>
                  </a:cubicBezTo>
                  <a:lnTo>
                    <a:pt x="7776540" y="1049705"/>
                  </a:lnTo>
                  <a:cubicBezTo>
                    <a:pt x="7776540" y="1165655"/>
                    <a:pt x="7682544" y="1259651"/>
                    <a:pt x="7566594" y="1259651"/>
                  </a:cubicBezTo>
                  <a:lnTo>
                    <a:pt x="209946" y="1259651"/>
                  </a:lnTo>
                  <a:cubicBezTo>
                    <a:pt x="93996" y="1259651"/>
                    <a:pt x="0" y="1165655"/>
                    <a:pt x="0" y="1049705"/>
                  </a:cubicBezTo>
                  <a:lnTo>
                    <a:pt x="0" y="209946"/>
                  </a:lnTo>
                  <a:close/>
                </a:path>
              </a:pathLst>
            </a:custGeom>
            <a:solidFill>
              <a:schemeClr val="accent4">
                <a:lumMod val="75000"/>
              </a:schemeClr>
            </a:solidFill>
          </p:spPr>
          <p:style>
            <a:lnRef idx="2">
              <a:schemeClr val="lt1">
                <a:hueOff val="0"/>
                <a:satOff val="0"/>
                <a:lumOff val="0"/>
                <a:alphaOff val="0"/>
              </a:schemeClr>
            </a:lnRef>
            <a:fillRef idx="1">
              <a:schemeClr val="accent2">
                <a:hueOff val="-1455363"/>
                <a:satOff val="-83925"/>
                <a:lumOff val="8628"/>
                <a:alphaOff val="0"/>
              </a:schemeClr>
            </a:fillRef>
            <a:effectRef idx="0">
              <a:schemeClr val="accent2">
                <a:hueOff val="-1455363"/>
                <a:satOff val="-83925"/>
                <a:lumOff val="8628"/>
                <a:alphaOff val="0"/>
              </a:schemeClr>
            </a:effectRef>
            <a:fontRef idx="minor">
              <a:schemeClr val="lt1"/>
            </a:fontRef>
          </p:style>
          <p:txBody>
            <a:bodyPr lIns="171981" tIns="171981" rIns="171981" bIns="171981" spcCol="1270" anchor="ctr"/>
            <a:lstStyle/>
            <a:p>
              <a:pPr defTabSz="1289050">
                <a:lnSpc>
                  <a:spcPct val="150000"/>
                </a:lnSpc>
                <a:spcAft>
                  <a:spcPct val="35000"/>
                </a:spcAft>
                <a:defRPr/>
              </a:pPr>
              <a:r>
                <a:rPr lang="en-US" altLang="zh-CN" b="1" dirty="0">
                  <a:latin typeface="微软雅黑" panose="020B0503020204020204" pitchFamily="34" charset="-122"/>
                  <a:ea typeface="微软雅黑" panose="020B0503020204020204" pitchFamily="34" charset="-122"/>
                </a:rPr>
                <a:t>3</a:t>
              </a:r>
              <a:r>
                <a:rPr lang="zh-CN" altLang="zh-CN" b="1" dirty="0">
                  <a:latin typeface="微软雅黑" panose="020B0503020204020204" pitchFamily="34" charset="-122"/>
                  <a:ea typeface="微软雅黑" panose="020B0503020204020204" pitchFamily="34" charset="-122"/>
                </a:rPr>
                <a:t>、数据可视化工具</a:t>
              </a:r>
              <a:r>
                <a:rPr lang="zh-CN" altLang="en-US" dirty="0">
                  <a:latin typeface="微软雅黑" panose="020B0503020204020204" pitchFamily="34" charset="-122"/>
                  <a:ea typeface="微软雅黑" panose="020B0503020204020204" pitchFamily="34" charset="-122"/>
                </a:rPr>
                <a:t>（产业基础数据可视化、专利数据可视化）</a:t>
              </a:r>
            </a:p>
          </p:txBody>
        </p:sp>
      </p:grpSp>
      <p:grpSp>
        <p:nvGrpSpPr>
          <p:cNvPr id="8" name="组合 7"/>
          <p:cNvGrpSpPr/>
          <p:nvPr/>
        </p:nvGrpSpPr>
        <p:grpSpPr>
          <a:xfrm>
            <a:off x="7365083" y="1580994"/>
            <a:ext cx="4559937" cy="4682991"/>
            <a:chOff x="3647090" y="1857675"/>
            <a:chExt cx="2640952" cy="2712221"/>
          </a:xfrm>
        </p:grpSpPr>
        <p:sp>
          <p:nvSpPr>
            <p:cNvPr id="9" name="六边形 8"/>
            <p:cNvSpPr/>
            <p:nvPr/>
          </p:nvSpPr>
          <p:spPr>
            <a:xfrm>
              <a:off x="3647090" y="2312276"/>
              <a:ext cx="975352" cy="840821"/>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六边形 9"/>
            <p:cNvSpPr/>
            <p:nvPr/>
          </p:nvSpPr>
          <p:spPr>
            <a:xfrm>
              <a:off x="4466897" y="1857675"/>
              <a:ext cx="975352" cy="840821"/>
            </a:xfrm>
            <a:prstGeom prst="hexagon">
              <a:avLst/>
            </a:prstGeom>
            <a:solidFill>
              <a:srgbClr val="00206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p:cNvSpPr/>
            <p:nvPr/>
          </p:nvSpPr>
          <p:spPr>
            <a:xfrm>
              <a:off x="5312690" y="2312274"/>
              <a:ext cx="975352" cy="840821"/>
            </a:xfrm>
            <a:prstGeom prst="hexagon">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六边形 11"/>
            <p:cNvSpPr/>
            <p:nvPr/>
          </p:nvSpPr>
          <p:spPr>
            <a:xfrm>
              <a:off x="5312690" y="3230878"/>
              <a:ext cx="975352" cy="840821"/>
            </a:xfrm>
            <a:prstGeom prst="hexagon">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六边形 12"/>
            <p:cNvSpPr/>
            <p:nvPr/>
          </p:nvSpPr>
          <p:spPr>
            <a:xfrm>
              <a:off x="3647090" y="3230881"/>
              <a:ext cx="975352" cy="840821"/>
            </a:xfrm>
            <a:prstGeom prst="hexagon">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六边形 13"/>
            <p:cNvSpPr/>
            <p:nvPr/>
          </p:nvSpPr>
          <p:spPr>
            <a:xfrm>
              <a:off x="4485528" y="3729075"/>
              <a:ext cx="975352" cy="840821"/>
            </a:xfrm>
            <a:prstGeom prst="hexagon">
              <a:avLst/>
            </a:prstGeom>
            <a:solidFill>
              <a:srgbClr val="00206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FLYING IMPRESSION FID FEIZHAO    qq:1964271550"/>
          <p:cNvSpPr/>
          <p:nvPr/>
        </p:nvSpPr>
        <p:spPr>
          <a:xfrm>
            <a:off x="9068618" y="5198870"/>
            <a:ext cx="1107996" cy="646331"/>
          </a:xfrm>
          <a:prstGeom prst="rect">
            <a:avLst/>
          </a:prstGeom>
          <a:noFill/>
        </p:spPr>
        <p:txBody>
          <a:bodyPr wrap="none">
            <a:spAutoFit/>
          </a:bodyPr>
          <a:lstStyle/>
          <a:p>
            <a:pPr algn="ctr">
              <a:spcBef>
                <a:spcPct val="0"/>
              </a:spcBef>
            </a:pPr>
            <a:r>
              <a:rPr lang="zh-CN" altLang="en-US" b="1" dirty="0">
                <a:solidFill>
                  <a:schemeClr val="bg1"/>
                </a:solidFill>
                <a:latin typeface="微软雅黑" panose="020B0503020204020204" pitchFamily="34" charset="-122"/>
                <a:ea typeface="微软雅黑" panose="020B0503020204020204" pitchFamily="34" charset="-122"/>
              </a:rPr>
              <a:t>多产业</a:t>
            </a:r>
            <a:endParaRPr lang="en-US" altLang="zh-CN" b="1" dirty="0">
              <a:solidFill>
                <a:schemeClr val="bg1"/>
              </a:solidFill>
              <a:latin typeface="微软雅黑" panose="020B0503020204020204" pitchFamily="34" charset="-122"/>
              <a:ea typeface="微软雅黑" panose="020B0503020204020204" pitchFamily="34" charset="-122"/>
            </a:endParaRPr>
          </a:p>
          <a:p>
            <a:pPr algn="ctr">
              <a:spcBef>
                <a:spcPct val="0"/>
              </a:spcBef>
            </a:pPr>
            <a:r>
              <a:rPr lang="zh-CN" altLang="en-US" b="1" dirty="0">
                <a:solidFill>
                  <a:schemeClr val="bg1"/>
                </a:solidFill>
                <a:latin typeface="微软雅黑" panose="020B0503020204020204" pitchFamily="34" charset="-122"/>
                <a:ea typeface="微软雅黑" panose="020B0503020204020204" pitchFamily="34" charset="-122"/>
              </a:rPr>
              <a:t>数据映射</a:t>
            </a:r>
          </a:p>
        </p:txBody>
      </p:sp>
      <p:sp>
        <p:nvSpPr>
          <p:cNvPr id="16" name="FLYING IMPRESSION FID FEIZHAO    qq:1964271550"/>
          <p:cNvSpPr/>
          <p:nvPr/>
        </p:nvSpPr>
        <p:spPr>
          <a:xfrm>
            <a:off x="9049150" y="1994882"/>
            <a:ext cx="1107996" cy="646331"/>
          </a:xfrm>
          <a:prstGeom prst="rect">
            <a:avLst/>
          </a:prstGeom>
          <a:noFill/>
        </p:spPr>
        <p:txBody>
          <a:bodyPr wrap="none">
            <a:spAutoFit/>
          </a:bodyPr>
          <a:lstStyle/>
          <a:p>
            <a:pPr algn="ctr">
              <a:spcBef>
                <a:spcPct val="0"/>
              </a:spcBef>
            </a:pPr>
            <a:r>
              <a:rPr lang="zh-CN" altLang="en-US" b="1" dirty="0">
                <a:solidFill>
                  <a:schemeClr val="bg1"/>
                </a:solidFill>
                <a:latin typeface="微软雅黑" panose="020B0503020204020204" pitchFamily="34" charset="-122"/>
                <a:ea typeface="微软雅黑" panose="020B0503020204020204" pitchFamily="34" charset="-122"/>
              </a:rPr>
              <a:t>全类型</a:t>
            </a:r>
            <a:endParaRPr lang="en-US" altLang="zh-CN" b="1" dirty="0">
              <a:solidFill>
                <a:schemeClr val="bg1"/>
              </a:solidFill>
              <a:latin typeface="微软雅黑" panose="020B0503020204020204" pitchFamily="34" charset="-122"/>
              <a:ea typeface="微软雅黑" panose="020B0503020204020204" pitchFamily="34" charset="-122"/>
            </a:endParaRPr>
          </a:p>
          <a:p>
            <a:pPr algn="ctr">
              <a:spcBef>
                <a:spcPct val="0"/>
              </a:spcBef>
            </a:pPr>
            <a:r>
              <a:rPr lang="zh-CN" altLang="en-US" b="1" dirty="0">
                <a:solidFill>
                  <a:schemeClr val="bg1"/>
                </a:solidFill>
                <a:latin typeface="微软雅黑" panose="020B0503020204020204" pitchFamily="34" charset="-122"/>
                <a:ea typeface="微软雅黑" panose="020B0503020204020204" pitchFamily="34" charset="-122"/>
              </a:rPr>
              <a:t>数据采集</a:t>
            </a:r>
          </a:p>
        </p:txBody>
      </p:sp>
      <p:sp>
        <p:nvSpPr>
          <p:cNvPr id="17" name="FLYING IMPRESSION FID FEIZHAO    qq:1964271550"/>
          <p:cNvSpPr/>
          <p:nvPr/>
        </p:nvSpPr>
        <p:spPr>
          <a:xfrm>
            <a:off x="7623430" y="2758140"/>
            <a:ext cx="1107996" cy="646331"/>
          </a:xfrm>
          <a:prstGeom prst="rect">
            <a:avLst/>
          </a:prstGeom>
          <a:noFill/>
        </p:spPr>
        <p:txBody>
          <a:bodyPr wrap="none">
            <a:spAutoFit/>
          </a:bodyPr>
          <a:lstStyle/>
          <a:p>
            <a:pPr algn="ctr">
              <a:spcBef>
                <a:spcPct val="0"/>
              </a:spcBef>
            </a:pPr>
            <a:r>
              <a:rPr lang="zh-CN" altLang="en-US" b="1" dirty="0">
                <a:solidFill>
                  <a:schemeClr val="bg1"/>
                </a:solidFill>
                <a:latin typeface="微软雅黑" panose="020B0503020204020204" pitchFamily="34" charset="-122"/>
                <a:ea typeface="微软雅黑" panose="020B0503020204020204" pitchFamily="34" charset="-122"/>
              </a:rPr>
              <a:t>多维度</a:t>
            </a:r>
            <a:endParaRPr lang="en-US" altLang="zh-CN" b="1" dirty="0">
              <a:solidFill>
                <a:schemeClr val="bg1"/>
              </a:solidFill>
              <a:latin typeface="微软雅黑" panose="020B0503020204020204" pitchFamily="34" charset="-122"/>
              <a:ea typeface="微软雅黑" panose="020B0503020204020204" pitchFamily="34" charset="-122"/>
            </a:endParaRPr>
          </a:p>
          <a:p>
            <a:pPr algn="ctr">
              <a:spcBef>
                <a:spcPct val="0"/>
              </a:spcBef>
            </a:pPr>
            <a:r>
              <a:rPr lang="zh-CN" altLang="en-US" b="1" dirty="0">
                <a:solidFill>
                  <a:schemeClr val="bg1"/>
                </a:solidFill>
                <a:latin typeface="微软雅黑" panose="020B0503020204020204" pitchFamily="34" charset="-122"/>
                <a:ea typeface="微软雅黑" panose="020B0503020204020204" pitchFamily="34" charset="-122"/>
              </a:rPr>
              <a:t>研究分析</a:t>
            </a:r>
          </a:p>
        </p:txBody>
      </p:sp>
      <p:sp>
        <p:nvSpPr>
          <p:cNvPr id="18" name="FLYING IMPRESSION FID FEIZHAO    qq:1964271550"/>
          <p:cNvSpPr/>
          <p:nvPr/>
        </p:nvSpPr>
        <p:spPr>
          <a:xfrm>
            <a:off x="7645327" y="4344058"/>
            <a:ext cx="1107996" cy="646331"/>
          </a:xfrm>
          <a:prstGeom prst="rect">
            <a:avLst/>
          </a:prstGeom>
          <a:noFill/>
        </p:spPr>
        <p:txBody>
          <a:bodyPr wrap="none">
            <a:spAutoFit/>
          </a:bodyPr>
          <a:lstStyle/>
          <a:p>
            <a:pPr algn="ctr">
              <a:spcBef>
                <a:spcPct val="0"/>
              </a:spcBef>
            </a:pPr>
            <a:r>
              <a:rPr lang="zh-CN" altLang="en-US" b="1" dirty="0">
                <a:solidFill>
                  <a:schemeClr val="bg1"/>
                </a:solidFill>
                <a:latin typeface="微软雅黑" panose="020B0503020204020204" pitchFamily="34" charset="-122"/>
                <a:ea typeface="微软雅黑" panose="020B0503020204020204" pitchFamily="34" charset="-122"/>
              </a:rPr>
              <a:t>全数据</a:t>
            </a:r>
            <a:endParaRPr lang="en-US" altLang="zh-CN" b="1" dirty="0">
              <a:solidFill>
                <a:schemeClr val="bg1"/>
              </a:solidFill>
              <a:latin typeface="微软雅黑" panose="020B0503020204020204" pitchFamily="34" charset="-122"/>
              <a:ea typeface="微软雅黑" panose="020B0503020204020204" pitchFamily="34" charset="-122"/>
            </a:endParaRPr>
          </a:p>
          <a:p>
            <a:pPr algn="ctr">
              <a:spcBef>
                <a:spcPct val="0"/>
              </a:spcBef>
            </a:pPr>
            <a:r>
              <a:rPr lang="zh-CN" altLang="en-US" b="1" dirty="0">
                <a:solidFill>
                  <a:schemeClr val="bg1"/>
                </a:solidFill>
                <a:latin typeface="微软雅黑" panose="020B0503020204020204" pitchFamily="34" charset="-122"/>
                <a:ea typeface="微软雅黑" panose="020B0503020204020204" pitchFamily="34" charset="-122"/>
              </a:rPr>
              <a:t>动态关联</a:t>
            </a:r>
          </a:p>
        </p:txBody>
      </p:sp>
      <p:sp>
        <p:nvSpPr>
          <p:cNvPr id="19" name="FLYING IMPRESSION FID FEIZHAO    qq:1964271550"/>
          <p:cNvSpPr/>
          <p:nvPr/>
        </p:nvSpPr>
        <p:spPr>
          <a:xfrm>
            <a:off x="10548455" y="2768636"/>
            <a:ext cx="1107996" cy="646331"/>
          </a:xfrm>
          <a:prstGeom prst="rect">
            <a:avLst/>
          </a:prstGeom>
          <a:noFill/>
        </p:spPr>
        <p:txBody>
          <a:bodyPr wrap="none">
            <a:spAutoFit/>
          </a:bodyPr>
          <a:lstStyle/>
          <a:p>
            <a:pPr algn="ctr">
              <a:spcBef>
                <a:spcPct val="0"/>
              </a:spcBef>
            </a:pPr>
            <a:r>
              <a:rPr lang="zh-CN" altLang="en-US" b="1" dirty="0">
                <a:solidFill>
                  <a:schemeClr val="bg1"/>
                </a:solidFill>
                <a:latin typeface="微软雅黑" panose="020B0503020204020204" pitchFamily="34" charset="-122"/>
                <a:ea typeface="微软雅黑" panose="020B0503020204020204" pitchFamily="34" charset="-122"/>
              </a:rPr>
              <a:t>跨区域</a:t>
            </a:r>
            <a:endParaRPr lang="en-US" altLang="zh-CN" b="1" dirty="0">
              <a:solidFill>
                <a:schemeClr val="bg1"/>
              </a:solidFill>
              <a:latin typeface="微软雅黑" panose="020B0503020204020204" pitchFamily="34" charset="-122"/>
              <a:ea typeface="微软雅黑" panose="020B0503020204020204" pitchFamily="34" charset="-122"/>
            </a:endParaRPr>
          </a:p>
          <a:p>
            <a:pPr algn="ctr">
              <a:spcBef>
                <a:spcPct val="0"/>
              </a:spcBef>
            </a:pPr>
            <a:r>
              <a:rPr lang="zh-CN" altLang="en-US" b="1" dirty="0">
                <a:solidFill>
                  <a:schemeClr val="bg1"/>
                </a:solidFill>
                <a:latin typeface="微软雅黑" panose="020B0503020204020204" pitchFamily="34" charset="-122"/>
                <a:ea typeface="微软雅黑" panose="020B0503020204020204" pitchFamily="34" charset="-122"/>
              </a:rPr>
              <a:t>联动对比</a:t>
            </a:r>
          </a:p>
        </p:txBody>
      </p:sp>
      <p:sp>
        <p:nvSpPr>
          <p:cNvPr id="20" name="FLYING IMPRESSION FID FEIZHAO    qq:1964271550"/>
          <p:cNvSpPr/>
          <p:nvPr/>
        </p:nvSpPr>
        <p:spPr>
          <a:xfrm>
            <a:off x="10528987" y="4354732"/>
            <a:ext cx="1107996" cy="646331"/>
          </a:xfrm>
          <a:prstGeom prst="rect">
            <a:avLst/>
          </a:prstGeom>
          <a:noFill/>
        </p:spPr>
        <p:txBody>
          <a:bodyPr wrap="none">
            <a:spAutoFit/>
          </a:bodyPr>
          <a:lstStyle/>
          <a:p>
            <a:pPr algn="ctr">
              <a:spcBef>
                <a:spcPct val="0"/>
              </a:spcBef>
            </a:pPr>
            <a:r>
              <a:rPr lang="zh-CN" altLang="en-US" b="1" dirty="0">
                <a:solidFill>
                  <a:schemeClr val="bg1"/>
                </a:solidFill>
                <a:latin typeface="微软雅黑" panose="020B0503020204020204" pitchFamily="34" charset="-122"/>
                <a:ea typeface="微软雅黑" panose="020B0503020204020204" pitchFamily="34" charset="-122"/>
              </a:rPr>
              <a:t>深层次</a:t>
            </a:r>
            <a:endParaRPr lang="en-US" altLang="zh-CN" b="1" dirty="0">
              <a:solidFill>
                <a:schemeClr val="bg1"/>
              </a:solidFill>
              <a:latin typeface="微软雅黑" panose="020B0503020204020204" pitchFamily="34" charset="-122"/>
              <a:ea typeface="微软雅黑" panose="020B0503020204020204" pitchFamily="34" charset="-122"/>
            </a:endParaRPr>
          </a:p>
          <a:p>
            <a:pPr algn="ctr">
              <a:spcBef>
                <a:spcPct val="0"/>
              </a:spcBef>
            </a:pPr>
            <a:r>
              <a:rPr lang="zh-CN" altLang="en-US" b="1" dirty="0">
                <a:solidFill>
                  <a:schemeClr val="bg1"/>
                </a:solidFill>
                <a:latin typeface="微软雅黑" panose="020B0503020204020204" pitchFamily="34" charset="-122"/>
                <a:ea typeface="微软雅黑" panose="020B0503020204020204" pitchFamily="34" charset="-122"/>
              </a:rPr>
              <a:t>发展引导</a:t>
            </a:r>
          </a:p>
        </p:txBody>
      </p:sp>
      <p:sp>
        <p:nvSpPr>
          <p:cNvPr id="3" name="矩形 2"/>
          <p:cNvSpPr/>
          <p:nvPr/>
        </p:nvSpPr>
        <p:spPr>
          <a:xfrm>
            <a:off x="9272098" y="3598058"/>
            <a:ext cx="774571" cy="707886"/>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sym typeface="黑体" panose="02010609060101010101" pitchFamily="49" charset="-122"/>
              </a:rPr>
              <a:t>六 大</a:t>
            </a:r>
            <a:endParaRPr lang="en-US" altLang="zh-CN" sz="2000" b="1" dirty="0">
              <a:solidFill>
                <a:schemeClr val="bg1"/>
              </a:solidFill>
              <a:latin typeface="微软雅黑" panose="020B0503020204020204" pitchFamily="34" charset="-122"/>
              <a:ea typeface="微软雅黑" panose="020B0503020204020204" pitchFamily="34" charset="-122"/>
              <a:sym typeface="黑体" panose="02010609060101010101" pitchFamily="49" charset="-122"/>
            </a:endParaRPr>
          </a:p>
          <a:p>
            <a:r>
              <a:rPr lang="zh-CN" altLang="en-US" sz="2000" b="1" dirty="0">
                <a:solidFill>
                  <a:schemeClr val="bg1"/>
                </a:solidFill>
                <a:latin typeface="微软雅黑" panose="020B0503020204020204" pitchFamily="34" charset="-122"/>
                <a:ea typeface="微软雅黑" panose="020B0503020204020204" pitchFamily="34" charset="-122"/>
                <a:sym typeface="黑体" panose="02010609060101010101" pitchFamily="49" charset="-122"/>
              </a:rPr>
              <a:t>特 色</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5717" y="270708"/>
            <a:ext cx="1510680" cy="394332"/>
          </a:xfrm>
          <a:prstGeom prst="rect">
            <a:avLst/>
          </a:prstGeom>
        </p:spPr>
      </p:pic>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接连接符 10">
            <a:extLst>
              <a:ext uri="{FF2B5EF4-FFF2-40B4-BE49-F238E27FC236}">
                <a16:creationId xmlns:a16="http://schemas.microsoft.com/office/drawing/2014/main" id="{EA17E906-2AAA-4CF2-8472-F52CE51688D8}"/>
              </a:ext>
            </a:extLst>
          </p:cNvPr>
          <p:cNvSpPr>
            <a:spLocks noChangeShapeType="1"/>
          </p:cNvSpPr>
          <p:nvPr/>
        </p:nvSpPr>
        <p:spPr bwMode="auto">
          <a:xfrm>
            <a:off x="-58738" y="908050"/>
            <a:ext cx="12252325" cy="0"/>
          </a:xfrm>
          <a:prstGeom prst="line">
            <a:avLst/>
          </a:prstGeom>
          <a:noFill/>
          <a:ln w="38100">
            <a:solidFill>
              <a:srgbClr val="0070C0"/>
            </a:solidFill>
            <a:bevel/>
          </a:ln>
          <a:extLst>
            <a:ext uri="{909E8E84-426E-40DD-AFC4-6F175D3DCCD1}">
              <a14:hiddenFill xmlns:a14="http://schemas.microsoft.com/office/drawing/2010/main">
                <a:noFill/>
              </a14:hiddenFill>
            </a:ext>
          </a:extLst>
        </p:spPr>
        <p:txBody>
          <a:bodyPr/>
          <a:lstStyle/>
          <a:p>
            <a:endParaRPr lang="zh-CN" altLang="en-US"/>
          </a:p>
        </p:txBody>
      </p:sp>
      <p:sp>
        <p:nvSpPr>
          <p:cNvPr id="3" name="TextBox 12">
            <a:extLst>
              <a:ext uri="{FF2B5EF4-FFF2-40B4-BE49-F238E27FC236}">
                <a16:creationId xmlns:a16="http://schemas.microsoft.com/office/drawing/2014/main" id="{22F8F115-7733-49ED-A70D-A19BCA315F7E}"/>
              </a:ext>
            </a:extLst>
          </p:cNvPr>
          <p:cNvSpPr>
            <a:spLocks noChangeArrowheads="1"/>
          </p:cNvSpPr>
          <p:nvPr/>
        </p:nvSpPr>
        <p:spPr bwMode="auto">
          <a:xfrm>
            <a:off x="1525587" y="188915"/>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b="1" dirty="0">
                <a:solidFill>
                  <a:srgbClr val="0070C0"/>
                </a:solidFill>
                <a:latin typeface="方正小标宋简体" pitchFamily="65" charset="-122"/>
                <a:ea typeface="方正小标宋简体" pitchFamily="65" charset="-122"/>
                <a:sym typeface="黑体" panose="02010609060101010101" pitchFamily="49" charset="-122"/>
              </a:rPr>
              <a:t>三、平台建设流程</a:t>
            </a:r>
          </a:p>
        </p:txBody>
      </p:sp>
      <p:sp>
        <p:nvSpPr>
          <p:cNvPr id="4" name="矩形: 圆角 3">
            <a:extLst>
              <a:ext uri="{FF2B5EF4-FFF2-40B4-BE49-F238E27FC236}">
                <a16:creationId xmlns:a16="http://schemas.microsoft.com/office/drawing/2014/main" id="{FBF930C5-E76B-4313-9D18-6527C195B22D}"/>
              </a:ext>
            </a:extLst>
          </p:cNvPr>
          <p:cNvSpPr/>
          <p:nvPr/>
        </p:nvSpPr>
        <p:spPr>
          <a:xfrm>
            <a:off x="1975296" y="1197288"/>
            <a:ext cx="2088232" cy="72007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数据资源采集</a:t>
            </a:r>
          </a:p>
        </p:txBody>
      </p:sp>
      <p:sp>
        <p:nvSpPr>
          <p:cNvPr id="6" name="矩形: 圆角 5">
            <a:extLst>
              <a:ext uri="{FF2B5EF4-FFF2-40B4-BE49-F238E27FC236}">
                <a16:creationId xmlns:a16="http://schemas.microsoft.com/office/drawing/2014/main" id="{8C2A0795-B0B2-4ACB-ADAC-A8E007DD8060}"/>
              </a:ext>
            </a:extLst>
          </p:cNvPr>
          <p:cNvSpPr/>
          <p:nvPr/>
        </p:nvSpPr>
        <p:spPr>
          <a:xfrm>
            <a:off x="1986866" y="2484524"/>
            <a:ext cx="2076661" cy="72007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数据处理流程</a:t>
            </a:r>
          </a:p>
        </p:txBody>
      </p:sp>
      <p:sp>
        <p:nvSpPr>
          <p:cNvPr id="7" name="矩形: 圆角 6">
            <a:extLst>
              <a:ext uri="{FF2B5EF4-FFF2-40B4-BE49-F238E27FC236}">
                <a16:creationId xmlns:a16="http://schemas.microsoft.com/office/drawing/2014/main" id="{1164B7EC-024F-4B09-B27D-E88203320BB8}"/>
              </a:ext>
            </a:extLst>
          </p:cNvPr>
          <p:cNvSpPr/>
          <p:nvPr/>
        </p:nvSpPr>
        <p:spPr>
          <a:xfrm>
            <a:off x="1975296" y="3707623"/>
            <a:ext cx="2103310" cy="72007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研究成果固化集成</a:t>
            </a:r>
          </a:p>
        </p:txBody>
      </p:sp>
      <p:sp>
        <p:nvSpPr>
          <p:cNvPr id="8" name="矩形: 圆角 7">
            <a:extLst>
              <a:ext uri="{FF2B5EF4-FFF2-40B4-BE49-F238E27FC236}">
                <a16:creationId xmlns:a16="http://schemas.microsoft.com/office/drawing/2014/main" id="{2AA00072-CC25-4436-82C5-B44A1725CBCC}"/>
              </a:ext>
            </a:extLst>
          </p:cNvPr>
          <p:cNvSpPr/>
          <p:nvPr/>
        </p:nvSpPr>
        <p:spPr>
          <a:xfrm>
            <a:off x="1970197" y="4935788"/>
            <a:ext cx="2088232" cy="72007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数据建模及分析</a:t>
            </a:r>
          </a:p>
        </p:txBody>
      </p:sp>
      <p:sp>
        <p:nvSpPr>
          <p:cNvPr id="9" name="矩形: 圆角 8">
            <a:extLst>
              <a:ext uri="{FF2B5EF4-FFF2-40B4-BE49-F238E27FC236}">
                <a16:creationId xmlns:a16="http://schemas.microsoft.com/office/drawing/2014/main" id="{566DA28A-F4D2-4800-8C4D-1FEA52E7E8AE}"/>
              </a:ext>
            </a:extLst>
          </p:cNvPr>
          <p:cNvSpPr/>
          <p:nvPr/>
        </p:nvSpPr>
        <p:spPr>
          <a:xfrm>
            <a:off x="1986866" y="6015917"/>
            <a:ext cx="2076661" cy="72007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关键技术验证</a:t>
            </a:r>
          </a:p>
        </p:txBody>
      </p:sp>
      <p:sp>
        <p:nvSpPr>
          <p:cNvPr id="12" name="矩形: 圆角 11">
            <a:extLst>
              <a:ext uri="{FF2B5EF4-FFF2-40B4-BE49-F238E27FC236}">
                <a16:creationId xmlns:a16="http://schemas.microsoft.com/office/drawing/2014/main" id="{06EB7D6D-64E1-4DF7-8740-8BEB62DD516E}"/>
              </a:ext>
            </a:extLst>
          </p:cNvPr>
          <p:cNvSpPr/>
          <p:nvPr/>
        </p:nvSpPr>
        <p:spPr>
          <a:xfrm>
            <a:off x="4404766" y="1074029"/>
            <a:ext cx="1728192" cy="44923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产业基础数据</a:t>
            </a:r>
          </a:p>
        </p:txBody>
      </p:sp>
      <p:sp>
        <p:nvSpPr>
          <p:cNvPr id="15" name="矩形: 圆角 14">
            <a:extLst>
              <a:ext uri="{FF2B5EF4-FFF2-40B4-BE49-F238E27FC236}">
                <a16:creationId xmlns:a16="http://schemas.microsoft.com/office/drawing/2014/main" id="{581C2272-6129-430E-9145-6B62CC6F60A4}"/>
              </a:ext>
            </a:extLst>
          </p:cNvPr>
          <p:cNvSpPr/>
          <p:nvPr/>
        </p:nvSpPr>
        <p:spPr>
          <a:xfrm>
            <a:off x="6460760" y="1044664"/>
            <a:ext cx="4177600" cy="44923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latin typeface="微软雅黑" panose="020B0503020204020204" pitchFamily="34" charset="-122"/>
                <a:ea typeface="微软雅黑" panose="020B0503020204020204" pitchFamily="34" charset="-122"/>
              </a:rPr>
              <a:t>人才、产业、科研机构、教育、政策数据</a:t>
            </a:r>
          </a:p>
        </p:txBody>
      </p:sp>
      <p:sp>
        <p:nvSpPr>
          <p:cNvPr id="21" name="矩形: 圆角 20">
            <a:extLst>
              <a:ext uri="{FF2B5EF4-FFF2-40B4-BE49-F238E27FC236}">
                <a16:creationId xmlns:a16="http://schemas.microsoft.com/office/drawing/2014/main" id="{03A01CF9-1D35-468B-B6C4-924BCFFEECC7}"/>
              </a:ext>
            </a:extLst>
          </p:cNvPr>
          <p:cNvSpPr/>
          <p:nvPr/>
        </p:nvSpPr>
        <p:spPr>
          <a:xfrm>
            <a:off x="4415390" y="1692745"/>
            <a:ext cx="1728192" cy="44923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latin typeface="微软雅黑" panose="020B0503020204020204" pitchFamily="34" charset="-122"/>
                <a:ea typeface="微软雅黑" panose="020B0503020204020204" pitchFamily="34" charset="-122"/>
              </a:rPr>
              <a:t>专利数据</a:t>
            </a:r>
          </a:p>
        </p:txBody>
      </p:sp>
      <p:sp>
        <p:nvSpPr>
          <p:cNvPr id="22" name="矩形: 圆角 21">
            <a:extLst>
              <a:ext uri="{FF2B5EF4-FFF2-40B4-BE49-F238E27FC236}">
                <a16:creationId xmlns:a16="http://schemas.microsoft.com/office/drawing/2014/main" id="{CA252CD5-B447-4A96-8C47-7F7EF7536327}"/>
              </a:ext>
            </a:extLst>
          </p:cNvPr>
          <p:cNvSpPr/>
          <p:nvPr/>
        </p:nvSpPr>
        <p:spPr>
          <a:xfrm>
            <a:off x="6460760" y="1569352"/>
            <a:ext cx="4177600" cy="72007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a:latin typeface="微软雅黑" panose="020B0503020204020204" pitchFamily="34" charset="-122"/>
                <a:ea typeface="微软雅黑" panose="020B0503020204020204" pitchFamily="34" charset="-122"/>
              </a:rPr>
              <a:t>宁波历年专利数据、全国汽车及零部件专利数据、知识产权出版社战略合作数据资源</a:t>
            </a:r>
          </a:p>
        </p:txBody>
      </p:sp>
      <p:sp>
        <p:nvSpPr>
          <p:cNvPr id="24" name="矩形: 圆角 23">
            <a:extLst>
              <a:ext uri="{FF2B5EF4-FFF2-40B4-BE49-F238E27FC236}">
                <a16:creationId xmlns:a16="http://schemas.microsoft.com/office/drawing/2014/main" id="{AC6BF5F1-A3F0-4C24-9720-53A7D502B3E4}"/>
              </a:ext>
            </a:extLst>
          </p:cNvPr>
          <p:cNvSpPr/>
          <p:nvPr/>
        </p:nvSpPr>
        <p:spPr>
          <a:xfrm>
            <a:off x="4415390" y="2390678"/>
            <a:ext cx="1728192" cy="976577"/>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latin typeface="微软雅黑" panose="020B0503020204020204" pitchFamily="34" charset="-122"/>
                <a:ea typeface="微软雅黑" panose="020B0503020204020204" pitchFamily="34" charset="-122"/>
              </a:rPr>
              <a:t>数据下载</a:t>
            </a:r>
          </a:p>
        </p:txBody>
      </p:sp>
      <p:sp>
        <p:nvSpPr>
          <p:cNvPr id="25" name="矩形: 圆角 24">
            <a:extLst>
              <a:ext uri="{FF2B5EF4-FFF2-40B4-BE49-F238E27FC236}">
                <a16:creationId xmlns:a16="http://schemas.microsoft.com/office/drawing/2014/main" id="{0E6C5624-25C6-4890-898A-1FDCA5601B6C}"/>
              </a:ext>
            </a:extLst>
          </p:cNvPr>
          <p:cNvSpPr/>
          <p:nvPr/>
        </p:nvSpPr>
        <p:spPr>
          <a:xfrm>
            <a:off x="6463149" y="2390678"/>
            <a:ext cx="1434638" cy="44923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b="1" dirty="0">
                <a:latin typeface="微软雅黑" panose="020B0503020204020204" pitchFamily="34" charset="-122"/>
                <a:ea typeface="微软雅黑" panose="020B0503020204020204" pitchFamily="34" charset="-122"/>
              </a:rPr>
              <a:t>数据来源</a:t>
            </a:r>
          </a:p>
        </p:txBody>
      </p:sp>
      <p:sp>
        <p:nvSpPr>
          <p:cNvPr id="26" name="矩形: 圆角 25">
            <a:extLst>
              <a:ext uri="{FF2B5EF4-FFF2-40B4-BE49-F238E27FC236}">
                <a16:creationId xmlns:a16="http://schemas.microsoft.com/office/drawing/2014/main" id="{448FA390-0A61-49BA-9D0E-923013FFE8F2}"/>
              </a:ext>
            </a:extLst>
          </p:cNvPr>
          <p:cNvSpPr/>
          <p:nvPr/>
        </p:nvSpPr>
        <p:spPr>
          <a:xfrm>
            <a:off x="6463150" y="2919516"/>
            <a:ext cx="1434637" cy="449239"/>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b="1" dirty="0">
                <a:latin typeface="微软雅黑" panose="020B0503020204020204" pitchFamily="34" charset="-122"/>
                <a:ea typeface="微软雅黑" panose="020B0503020204020204" pitchFamily="34" charset="-122"/>
              </a:rPr>
              <a:t>ETL</a:t>
            </a:r>
            <a:endParaRPr lang="zh-CN" altLang="en-US" sz="1600" b="1" dirty="0">
              <a:latin typeface="微软雅黑" panose="020B0503020204020204" pitchFamily="34" charset="-122"/>
              <a:ea typeface="微软雅黑" panose="020B0503020204020204" pitchFamily="34" charset="-122"/>
            </a:endParaRPr>
          </a:p>
        </p:txBody>
      </p:sp>
      <p:sp>
        <p:nvSpPr>
          <p:cNvPr id="29" name="矩形: 圆角 28">
            <a:extLst>
              <a:ext uri="{FF2B5EF4-FFF2-40B4-BE49-F238E27FC236}">
                <a16:creationId xmlns:a16="http://schemas.microsoft.com/office/drawing/2014/main" id="{09EC15E3-A1FF-459D-A669-57A7982DB9D8}"/>
              </a:ext>
            </a:extLst>
          </p:cNvPr>
          <p:cNvSpPr/>
          <p:nvPr/>
        </p:nvSpPr>
        <p:spPr>
          <a:xfrm>
            <a:off x="4415390" y="3562516"/>
            <a:ext cx="2795821" cy="44923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latin typeface="微软雅黑" panose="020B0503020204020204" pitchFamily="34" charset="-122"/>
                <a:ea typeface="微软雅黑" panose="020B0503020204020204" pitchFamily="34" charset="-122"/>
              </a:rPr>
              <a:t>导向目录阶段性研究成果</a:t>
            </a:r>
          </a:p>
        </p:txBody>
      </p:sp>
      <p:sp>
        <p:nvSpPr>
          <p:cNvPr id="30" name="矩形: 圆角 29">
            <a:extLst>
              <a:ext uri="{FF2B5EF4-FFF2-40B4-BE49-F238E27FC236}">
                <a16:creationId xmlns:a16="http://schemas.microsoft.com/office/drawing/2014/main" id="{5253F282-D2C3-4941-BAE2-BAD431561B0A}"/>
              </a:ext>
            </a:extLst>
          </p:cNvPr>
          <p:cNvSpPr/>
          <p:nvPr/>
        </p:nvSpPr>
        <p:spPr>
          <a:xfrm>
            <a:off x="4420691" y="4080771"/>
            <a:ext cx="2795821" cy="44923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latin typeface="微软雅黑" panose="020B0503020204020204" pitchFamily="34" charset="-122"/>
                <a:ea typeface="微软雅黑" panose="020B0503020204020204" pitchFamily="34" charset="-122"/>
              </a:rPr>
              <a:t>信息院院统计分析成果</a:t>
            </a:r>
          </a:p>
        </p:txBody>
      </p:sp>
      <p:sp>
        <p:nvSpPr>
          <p:cNvPr id="31" name="矩形: 圆角 30">
            <a:extLst>
              <a:ext uri="{FF2B5EF4-FFF2-40B4-BE49-F238E27FC236}">
                <a16:creationId xmlns:a16="http://schemas.microsoft.com/office/drawing/2014/main" id="{FB181415-E5F4-4DAA-92F0-1DD13911E460}"/>
              </a:ext>
            </a:extLst>
          </p:cNvPr>
          <p:cNvSpPr/>
          <p:nvPr/>
        </p:nvSpPr>
        <p:spPr>
          <a:xfrm>
            <a:off x="7294971" y="3546472"/>
            <a:ext cx="2337138" cy="44923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latin typeface="微软雅黑" panose="020B0503020204020204" pitchFamily="34" charset="-122"/>
                <a:ea typeface="微软雅黑" panose="020B0503020204020204" pitchFamily="34" charset="-122"/>
              </a:rPr>
              <a:t>政策可视化探索</a:t>
            </a:r>
          </a:p>
        </p:txBody>
      </p:sp>
      <p:sp>
        <p:nvSpPr>
          <p:cNvPr id="32" name="矩形: 圆角 31">
            <a:extLst>
              <a:ext uri="{FF2B5EF4-FFF2-40B4-BE49-F238E27FC236}">
                <a16:creationId xmlns:a16="http://schemas.microsoft.com/office/drawing/2014/main" id="{D2C5A309-BC47-4C3C-AD07-441640615530}"/>
              </a:ext>
            </a:extLst>
          </p:cNvPr>
          <p:cNvSpPr/>
          <p:nvPr/>
        </p:nvSpPr>
        <p:spPr>
          <a:xfrm>
            <a:off x="7294970" y="4080770"/>
            <a:ext cx="2337138" cy="44923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latin typeface="微软雅黑" panose="020B0503020204020204" pitchFamily="34" charset="-122"/>
                <a:ea typeface="微软雅黑" panose="020B0503020204020204" pitchFamily="34" charset="-122"/>
              </a:rPr>
              <a:t>指标研究分析</a:t>
            </a:r>
          </a:p>
        </p:txBody>
      </p:sp>
      <p:sp>
        <p:nvSpPr>
          <p:cNvPr id="34" name="矩形: 圆角 33">
            <a:extLst>
              <a:ext uri="{FF2B5EF4-FFF2-40B4-BE49-F238E27FC236}">
                <a16:creationId xmlns:a16="http://schemas.microsoft.com/office/drawing/2014/main" id="{525A83CA-2F32-420F-BBF2-931DCC6DECCF}"/>
              </a:ext>
            </a:extLst>
          </p:cNvPr>
          <p:cNvSpPr/>
          <p:nvPr/>
        </p:nvSpPr>
        <p:spPr>
          <a:xfrm>
            <a:off x="4487926" y="6135096"/>
            <a:ext cx="4928687" cy="44923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b="1" dirty="0">
                <a:latin typeface="微软雅黑" panose="020B0503020204020204" pitchFamily="34" charset="-122"/>
                <a:ea typeface="微软雅黑" panose="020B0503020204020204" pitchFamily="34" charset="-122"/>
              </a:rPr>
              <a:t>AI – </a:t>
            </a:r>
            <a:r>
              <a:rPr lang="zh-CN" altLang="en-US" b="1" dirty="0">
                <a:latin typeface="微软雅黑" panose="020B0503020204020204" pitchFamily="34" charset="-122"/>
                <a:ea typeface="微软雅黑" panose="020B0503020204020204" pitchFamily="34" charset="-122"/>
              </a:rPr>
              <a:t>自然语言处理，数据清洗、挖掘和可视化</a:t>
            </a:r>
          </a:p>
        </p:txBody>
      </p:sp>
      <p:sp>
        <p:nvSpPr>
          <p:cNvPr id="35" name="矩形 34">
            <a:extLst>
              <a:ext uri="{FF2B5EF4-FFF2-40B4-BE49-F238E27FC236}">
                <a16:creationId xmlns:a16="http://schemas.microsoft.com/office/drawing/2014/main" id="{01CFBBB3-106A-4B7E-B422-D201403334F2}"/>
              </a:ext>
            </a:extLst>
          </p:cNvPr>
          <p:cNvSpPr/>
          <p:nvPr/>
        </p:nvSpPr>
        <p:spPr>
          <a:xfrm>
            <a:off x="4063528" y="7796262"/>
            <a:ext cx="4806124" cy="369332"/>
          </a:xfrm>
          <a:prstGeom prst="rect">
            <a:avLst/>
          </a:prstGeom>
        </p:spPr>
        <p:txBody>
          <a:bodyPr wrap="none">
            <a:spAutoFit/>
          </a:bodyPr>
          <a:lstStyle/>
          <a:p>
            <a:r>
              <a:rPr lang="en-US" altLang="zh-CN" b="1" dirty="0">
                <a:effectLst>
                  <a:outerShdw blurRad="38100" dist="38100" dir="2700000" algn="tl">
                    <a:srgbClr val="000000">
                      <a:alpha val="43137"/>
                    </a:srgbClr>
                  </a:outerShdw>
                </a:effectLst>
              </a:rPr>
              <a:t>AI</a:t>
            </a:r>
            <a:r>
              <a:rPr lang="zh-CN" altLang="en-US" b="1" dirty="0">
                <a:effectLst>
                  <a:outerShdw blurRad="38100" dist="38100" dir="2700000" algn="tl">
                    <a:srgbClr val="000000">
                      <a:alpha val="43137"/>
                    </a:srgbClr>
                  </a:outerShdw>
                </a:effectLst>
              </a:rPr>
              <a:t> </a:t>
            </a:r>
            <a:r>
              <a:rPr lang="en-US" altLang="zh-CN" b="1" dirty="0">
                <a:effectLst>
                  <a:outerShdw blurRad="38100" dist="38100" dir="2700000" algn="tl">
                    <a:srgbClr val="000000">
                      <a:alpha val="43137"/>
                    </a:srgbClr>
                  </a:outerShdw>
                </a:effectLst>
              </a:rPr>
              <a:t>– </a:t>
            </a:r>
            <a:r>
              <a:rPr lang="zh-CN" altLang="en-US" b="1" dirty="0">
                <a:effectLst>
                  <a:outerShdw blurRad="38100" dist="38100" dir="2700000" algn="tl">
                    <a:srgbClr val="000000">
                      <a:alpha val="43137"/>
                    </a:srgbClr>
                  </a:outerShdw>
                </a:effectLst>
              </a:rPr>
              <a:t>自然语言处理，数据清洗、挖掘和可视化</a:t>
            </a:r>
            <a:endParaRPr lang="zh-CN" altLang="en-US" dirty="0"/>
          </a:p>
        </p:txBody>
      </p:sp>
      <p:sp>
        <p:nvSpPr>
          <p:cNvPr id="36" name="矩形: 圆角 35">
            <a:extLst>
              <a:ext uri="{FF2B5EF4-FFF2-40B4-BE49-F238E27FC236}">
                <a16:creationId xmlns:a16="http://schemas.microsoft.com/office/drawing/2014/main" id="{391278E6-A7D1-43C9-9E81-8ACC503AB6AB}"/>
              </a:ext>
            </a:extLst>
          </p:cNvPr>
          <p:cNvSpPr/>
          <p:nvPr/>
        </p:nvSpPr>
        <p:spPr>
          <a:xfrm>
            <a:off x="4487926" y="5057069"/>
            <a:ext cx="2088232" cy="449239"/>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b="1" dirty="0">
                <a:latin typeface="微软雅黑" panose="020B0503020204020204" pitchFamily="34" charset="-122"/>
                <a:ea typeface="微软雅黑" panose="020B0503020204020204" pitchFamily="34" charset="-122"/>
              </a:rPr>
              <a:t>Big Data + AI</a:t>
            </a:r>
          </a:p>
        </p:txBody>
      </p:sp>
    </p:spTree>
    <p:extLst>
      <p:ext uri="{BB962C8B-B14F-4D97-AF65-F5344CB8AC3E}">
        <p14:creationId xmlns:p14="http://schemas.microsoft.com/office/powerpoint/2010/main" val="3791485143"/>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hlinkClick r:id="rId3" action="ppaction://hlinkfile"/>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6017" y="69479"/>
            <a:ext cx="10303140" cy="6719043"/>
          </a:xfrm>
          <a:prstGeom prst="rect">
            <a:avLst/>
          </a:prstGeom>
        </p:spPr>
      </p:pic>
      <p:sp>
        <p:nvSpPr>
          <p:cNvPr id="3" name="矩形 2"/>
          <p:cNvSpPr/>
          <p:nvPr/>
        </p:nvSpPr>
        <p:spPr>
          <a:xfrm>
            <a:off x="946018" y="2908140"/>
            <a:ext cx="1377387" cy="442732"/>
          </a:xfrm>
          <a:prstGeom prst="rect">
            <a:avLst/>
          </a:prstGeom>
          <a:noFill/>
          <a:ln w="38100">
            <a:solidFill>
              <a:schemeClr val="accent6">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994737" y="2908140"/>
            <a:ext cx="1377387" cy="442732"/>
          </a:xfrm>
          <a:prstGeom prst="rect">
            <a:avLst/>
          </a:prstGeom>
          <a:noFill/>
          <a:ln w="38100">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939284" y="2890779"/>
            <a:ext cx="1377387" cy="442732"/>
          </a:xfrm>
          <a:prstGeom prst="rect">
            <a:avLst/>
          </a:prstGeom>
          <a:noFill/>
          <a:ln w="38100">
            <a:solidFill>
              <a:srgbClr val="92D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879973" y="2890779"/>
            <a:ext cx="1377387" cy="442732"/>
          </a:xfrm>
          <a:prstGeom prst="rect">
            <a:avLst/>
          </a:prstGeom>
          <a:noFill/>
          <a:ln w="38100">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71657" y="2890779"/>
            <a:ext cx="1377387" cy="442732"/>
          </a:xfrm>
          <a:prstGeom prst="rect">
            <a:avLst/>
          </a:prstGeom>
          <a:noFill/>
          <a:ln w="381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5"/>
          <p:cNvSpPr/>
          <p:nvPr/>
        </p:nvSpPr>
        <p:spPr bwMode="auto">
          <a:xfrm>
            <a:off x="4513411" y="-27384"/>
            <a:ext cx="3167443" cy="1340768"/>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67" name="TextBox 59"/>
          <p:cNvSpPr txBox="1">
            <a:spLocks noChangeArrowheads="1"/>
          </p:cNvSpPr>
          <p:nvPr/>
        </p:nvSpPr>
        <p:spPr bwMode="auto">
          <a:xfrm>
            <a:off x="4441405" y="421038"/>
            <a:ext cx="3312368" cy="149579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solidFill>
                <a:latin typeface="微软雅黑" panose="020B0503020204020204" pitchFamily="34" charset="-122"/>
                <a:ea typeface="微软雅黑" panose="020B0503020204020204" pitchFamily="34" charset="-122"/>
              </a:rPr>
              <a:t>目录</a:t>
            </a:r>
            <a:r>
              <a:rPr lang="zh-CN" altLang="en-US" sz="4000" b="1" kern="0" dirty="0">
                <a:solidFill>
                  <a:schemeClr val="bg1"/>
                </a:solidFill>
                <a:latin typeface="微软雅黑" panose="020B0503020204020204" pitchFamily="34" charset="-122"/>
                <a:ea typeface="微软雅黑" panose="020B0503020204020204" pitchFamily="34" charset="-122"/>
              </a:rPr>
              <a:t> </a:t>
            </a:r>
            <a:endParaRPr lang="en-US" altLang="zh-CN" sz="4000" b="1" kern="0" dirty="0">
              <a:solidFill>
                <a:schemeClr val="bg1"/>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800" kern="0" dirty="0">
                <a:solidFill>
                  <a:srgbClr val="2F5EB0"/>
                </a:solidFill>
                <a:latin typeface="微软雅黑" panose="020B0503020204020204" pitchFamily="34" charset="-122"/>
                <a:ea typeface="微软雅黑" panose="020B0503020204020204" pitchFamily="34" charset="-122"/>
              </a:rPr>
              <a:t>Contents</a:t>
            </a:r>
            <a:endParaRPr lang="en-US" altLang="ko-KR" sz="2800" kern="0" dirty="0">
              <a:solidFill>
                <a:srgbClr val="2F5EB0"/>
              </a:solidFill>
              <a:latin typeface="微软雅黑" panose="020B0503020204020204" pitchFamily="34" charset="-122"/>
              <a:ea typeface="微软雅黑" panose="020B0503020204020204" pitchFamily="34" charset="-122"/>
            </a:endParaRPr>
          </a:p>
        </p:txBody>
      </p:sp>
      <p:sp>
        <p:nvSpPr>
          <p:cNvPr id="84" name="矩形 83"/>
          <p:cNvSpPr/>
          <p:nvPr/>
        </p:nvSpPr>
        <p:spPr>
          <a:xfrm flipH="1">
            <a:off x="-2" y="6525348"/>
            <a:ext cx="12195176"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flipH="1">
            <a:off x="-2" y="6596410"/>
            <a:ext cx="12195176"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原创设计师QQ598969553          _3"/>
          <p:cNvCxnSpPr/>
          <p:nvPr/>
        </p:nvCxnSpPr>
        <p:spPr>
          <a:xfrm>
            <a:off x="3101251" y="4013486"/>
            <a:ext cx="5954280"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原创设计师QQ598969553          _4"/>
          <p:cNvCxnSpPr/>
          <p:nvPr/>
        </p:nvCxnSpPr>
        <p:spPr>
          <a:xfrm flipV="1">
            <a:off x="3101251" y="4905732"/>
            <a:ext cx="5954280" cy="30824"/>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原创设计师QQ598969553          _11"/>
          <p:cNvSpPr txBox="1"/>
          <p:nvPr/>
        </p:nvSpPr>
        <p:spPr>
          <a:xfrm>
            <a:off x="3065246" y="3346016"/>
            <a:ext cx="6075446" cy="461665"/>
          </a:xfrm>
          <a:prstGeom prst="rect">
            <a:avLst/>
          </a:prstGeom>
          <a:noFill/>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二、</a:t>
            </a:r>
            <a:r>
              <a:rPr lang="en-US" altLang="zh-CN" sz="2400" dirty="0">
                <a:solidFill>
                  <a:prstClr val="black"/>
                </a:solidFill>
                <a:latin typeface="微软雅黑" panose="020B0503020204020204" pitchFamily="34" charset="-122"/>
                <a:ea typeface="微软雅黑" panose="020B0503020204020204" pitchFamily="34" charset="-122"/>
              </a:rPr>
              <a:t>2016</a:t>
            </a:r>
            <a:r>
              <a:rPr lang="zh-CN" altLang="en-US" sz="2400" dirty="0">
                <a:solidFill>
                  <a:prstClr val="black"/>
                </a:solidFill>
                <a:latin typeface="微软雅黑" panose="020B0503020204020204" pitchFamily="34" charset="-122"/>
                <a:ea typeface="微软雅黑" panose="020B0503020204020204" pitchFamily="34" charset="-122"/>
              </a:rPr>
              <a:t>年立项的区域布局项目实施进展</a:t>
            </a:r>
          </a:p>
        </p:txBody>
      </p:sp>
      <p:sp>
        <p:nvSpPr>
          <p:cNvPr id="29" name="原创设计师QQ598969553          _12"/>
          <p:cNvSpPr txBox="1"/>
          <p:nvPr/>
        </p:nvSpPr>
        <p:spPr>
          <a:xfrm>
            <a:off x="3101297" y="4281709"/>
            <a:ext cx="5459095" cy="460375"/>
          </a:xfrm>
          <a:prstGeom prst="rect">
            <a:avLst/>
          </a:prstGeom>
          <a:noFill/>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三、宁波区域布局信息平台建设情况</a:t>
            </a:r>
          </a:p>
        </p:txBody>
      </p:sp>
      <p:sp>
        <p:nvSpPr>
          <p:cNvPr id="30" name="原创设计师QQ598969553          _13"/>
          <p:cNvSpPr txBox="1"/>
          <p:nvPr/>
        </p:nvSpPr>
        <p:spPr>
          <a:xfrm>
            <a:off x="3120447" y="5204463"/>
            <a:ext cx="6649548" cy="461665"/>
          </a:xfrm>
          <a:prstGeom prst="rect">
            <a:avLst/>
          </a:prstGeom>
          <a:noFill/>
        </p:spPr>
        <p:txBody>
          <a:bodyPr wrap="square" rtlCol="0">
            <a:spAutoFit/>
          </a:bodyPr>
          <a:lstStyle/>
          <a:p>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四、</a:t>
            </a:r>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2018</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宁波知识产权区域布局项目安排</a:t>
            </a: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5717" y="270708"/>
            <a:ext cx="1510680" cy="394332"/>
          </a:xfrm>
          <a:prstGeom prst="rect">
            <a:avLst/>
          </a:prstGeom>
        </p:spPr>
      </p:pic>
      <p:cxnSp>
        <p:nvCxnSpPr>
          <p:cNvPr id="23" name="原创设计师QQ598969553          _4"/>
          <p:cNvCxnSpPr/>
          <p:nvPr/>
        </p:nvCxnSpPr>
        <p:spPr>
          <a:xfrm flipV="1">
            <a:off x="3120447" y="5865899"/>
            <a:ext cx="5954280" cy="30824"/>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原创设计师QQ598969553          _13">
            <a:extLst>
              <a:ext uri="{FF2B5EF4-FFF2-40B4-BE49-F238E27FC236}">
                <a16:creationId xmlns:a16="http://schemas.microsoft.com/office/drawing/2014/main" id="{71C2DE12-5F10-465B-BB9B-B4EAF7FAAADA}"/>
              </a:ext>
            </a:extLst>
          </p:cNvPr>
          <p:cNvSpPr txBox="1"/>
          <p:nvPr/>
        </p:nvSpPr>
        <p:spPr>
          <a:xfrm>
            <a:off x="3065246" y="2493750"/>
            <a:ext cx="5785777" cy="461665"/>
          </a:xfrm>
          <a:prstGeom prst="rect">
            <a:avLst/>
          </a:prstGeom>
          <a:noFill/>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一、知识产权区域布局项目经费总体安排</a:t>
            </a:r>
          </a:p>
        </p:txBody>
      </p:sp>
      <p:cxnSp>
        <p:nvCxnSpPr>
          <p:cNvPr id="14" name="原创设计师QQ598969553          _3">
            <a:extLst>
              <a:ext uri="{FF2B5EF4-FFF2-40B4-BE49-F238E27FC236}">
                <a16:creationId xmlns:a16="http://schemas.microsoft.com/office/drawing/2014/main" id="{7AE76755-23BF-400E-A1A8-061893AB402D}"/>
              </a:ext>
            </a:extLst>
          </p:cNvPr>
          <p:cNvCxnSpPr/>
          <p:nvPr/>
        </p:nvCxnSpPr>
        <p:spPr>
          <a:xfrm>
            <a:off x="3101251" y="3161426"/>
            <a:ext cx="5954280"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67052"/>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DBD9661-2A6F-4902-A930-8BAB6BF25EF2}"/>
              </a:ext>
            </a:extLst>
          </p:cNvPr>
          <p:cNvSpPr/>
          <p:nvPr/>
        </p:nvSpPr>
        <p:spPr>
          <a:xfrm>
            <a:off x="2898633" y="134631"/>
            <a:ext cx="6654386" cy="400110"/>
          </a:xfrm>
          <a:prstGeom prst="rect">
            <a:avLst/>
          </a:prstGeom>
        </p:spPr>
        <p:txBody>
          <a:bodyPr wrap="none">
            <a:spAutoFit/>
          </a:bodyPr>
          <a:lstStyle/>
          <a:p>
            <a:r>
              <a:rPr lang="en-US" altLang="zh-CN" sz="2000" b="1" dirty="0">
                <a:solidFill>
                  <a:schemeClr val="accent1">
                    <a:lumMod val="75000"/>
                  </a:schemeClr>
                </a:solidFill>
              </a:rPr>
              <a:t>2018</a:t>
            </a:r>
            <a:r>
              <a:rPr lang="zh-CN" altLang="en-US" sz="2000" b="1" dirty="0">
                <a:solidFill>
                  <a:schemeClr val="accent1">
                    <a:lumMod val="75000"/>
                  </a:schemeClr>
                </a:solidFill>
              </a:rPr>
              <a:t>年重点推进导向目录、平台建设、推广应用三项课题</a:t>
            </a:r>
            <a:endParaRPr lang="zh-CN" altLang="en-US" sz="2000" dirty="0"/>
          </a:p>
        </p:txBody>
      </p:sp>
      <p:grpSp>
        <p:nvGrpSpPr>
          <p:cNvPr id="12" name="组合 11">
            <a:extLst>
              <a:ext uri="{FF2B5EF4-FFF2-40B4-BE49-F238E27FC236}">
                <a16:creationId xmlns:a16="http://schemas.microsoft.com/office/drawing/2014/main" id="{EDD647B8-F347-4999-B330-0411AE50D9E5}"/>
              </a:ext>
            </a:extLst>
          </p:cNvPr>
          <p:cNvGrpSpPr/>
          <p:nvPr/>
        </p:nvGrpSpPr>
        <p:grpSpPr>
          <a:xfrm>
            <a:off x="7177707" y="1628800"/>
            <a:ext cx="4622923" cy="4169725"/>
            <a:chOff x="6339751" y="2090337"/>
            <a:chExt cx="5158436" cy="3544654"/>
          </a:xfrm>
        </p:grpSpPr>
        <p:sp>
          <p:nvSpPr>
            <p:cNvPr id="8" name="矩形: 对角圆角 7">
              <a:extLst>
                <a:ext uri="{FF2B5EF4-FFF2-40B4-BE49-F238E27FC236}">
                  <a16:creationId xmlns:a16="http://schemas.microsoft.com/office/drawing/2014/main" id="{57406399-648C-4332-8BEF-47C06459EEAF}"/>
                </a:ext>
              </a:extLst>
            </p:cNvPr>
            <p:cNvSpPr/>
            <p:nvPr/>
          </p:nvSpPr>
          <p:spPr>
            <a:xfrm>
              <a:off x="6339751" y="2090337"/>
              <a:ext cx="5158436" cy="3544654"/>
            </a:xfrm>
            <a:prstGeom prst="round2DiagRect">
              <a:avLst>
                <a:gd name="adj1" fmla="val 13317"/>
                <a:gd name="adj2" fmla="val 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D7012CF4-B708-4775-B2F6-13EB306F823D}"/>
                </a:ext>
              </a:extLst>
            </p:cNvPr>
            <p:cNvSpPr/>
            <p:nvPr/>
          </p:nvSpPr>
          <p:spPr>
            <a:xfrm>
              <a:off x="6639611" y="2362253"/>
              <a:ext cx="4558713" cy="3221535"/>
            </a:xfrm>
            <a:prstGeom prst="rect">
              <a:avLst/>
            </a:prstGeom>
          </p:spPr>
          <p:txBody>
            <a:bodyPr wrap="square">
              <a:spAutoFit/>
            </a:bodyPr>
            <a:lstStyle/>
            <a:p>
              <a:pPr algn="just">
                <a:lnSpc>
                  <a:spcPct val="150000"/>
                </a:lnSpc>
              </a:pPr>
              <a:r>
                <a:rPr lang="zh-CN" altLang="en-US" b="1" spc="300" dirty="0">
                  <a:solidFill>
                    <a:schemeClr val="accent1">
                      <a:lumMod val="75000"/>
                    </a:schemeClr>
                  </a:solidFill>
                </a:rPr>
                <a:t>     针对以往项目研究过程中出现的课题分散、形式不一、内容不连贯等问题，</a:t>
              </a:r>
              <a:r>
                <a:rPr lang="en-US" altLang="zh-CN" b="1" spc="300" dirty="0">
                  <a:solidFill>
                    <a:schemeClr val="accent1">
                      <a:lumMod val="75000"/>
                    </a:schemeClr>
                  </a:solidFill>
                </a:rPr>
                <a:t>2018</a:t>
              </a:r>
              <a:r>
                <a:rPr lang="zh-CN" altLang="en-US" b="1" spc="300" dirty="0">
                  <a:solidFill>
                    <a:schemeClr val="accent1">
                      <a:lumMod val="75000"/>
                    </a:schemeClr>
                  </a:solidFill>
                </a:rPr>
                <a:t>年区域布局项目采取由信息院牵头承担、联合大连理工大学、长城战略咨询研究院、浙江万里学院等单位共同实施，保证了项目质量和进度，确保区域布局项目顺利开展和如期验收。</a:t>
              </a:r>
              <a:endParaRPr lang="zh-CN" altLang="en-US" spc="300" dirty="0"/>
            </a:p>
          </p:txBody>
        </p:sp>
      </p:grpSp>
      <p:sp>
        <p:nvSpPr>
          <p:cNvPr id="5" name="矩形 4">
            <a:extLst>
              <a:ext uri="{FF2B5EF4-FFF2-40B4-BE49-F238E27FC236}">
                <a16:creationId xmlns:a16="http://schemas.microsoft.com/office/drawing/2014/main" id="{081024D4-577F-4274-BDAB-8235499E3399}"/>
              </a:ext>
            </a:extLst>
          </p:cNvPr>
          <p:cNvSpPr/>
          <p:nvPr/>
        </p:nvSpPr>
        <p:spPr>
          <a:xfrm>
            <a:off x="1586" y="719159"/>
            <a:ext cx="12192000" cy="12775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pic>
        <p:nvPicPr>
          <p:cNvPr id="6" name="图片 5">
            <a:extLst>
              <a:ext uri="{FF2B5EF4-FFF2-40B4-BE49-F238E27FC236}">
                <a16:creationId xmlns:a16="http://schemas.microsoft.com/office/drawing/2014/main" id="{72B94D6F-737E-4DDE-B207-A4CC450A3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0075" y="190144"/>
            <a:ext cx="1510680" cy="394332"/>
          </a:xfrm>
          <a:prstGeom prst="rect">
            <a:avLst/>
          </a:prstGeom>
        </p:spPr>
      </p:pic>
      <p:sp>
        <p:nvSpPr>
          <p:cNvPr id="9" name="矩形: 圆角 8">
            <a:extLst>
              <a:ext uri="{FF2B5EF4-FFF2-40B4-BE49-F238E27FC236}">
                <a16:creationId xmlns:a16="http://schemas.microsoft.com/office/drawing/2014/main" id="{BE11A05B-8AB8-4D82-937B-AE6A6F080E95}"/>
              </a:ext>
            </a:extLst>
          </p:cNvPr>
          <p:cNvSpPr/>
          <p:nvPr/>
        </p:nvSpPr>
        <p:spPr>
          <a:xfrm>
            <a:off x="0" y="1934034"/>
            <a:ext cx="4146445" cy="57606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b="1" dirty="0">
                <a:latin typeface="微软雅黑" panose="020B0503020204020204" pitchFamily="34" charset="-122"/>
                <a:ea typeface="微软雅黑" panose="020B0503020204020204" pitchFamily="34" charset="-122"/>
              </a:rPr>
              <a:t>宁波市科技信息研究院牵头</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项课题</a:t>
            </a:r>
          </a:p>
        </p:txBody>
      </p:sp>
      <p:sp>
        <p:nvSpPr>
          <p:cNvPr id="10" name="矩形: 圆角 9">
            <a:extLst>
              <a:ext uri="{FF2B5EF4-FFF2-40B4-BE49-F238E27FC236}">
                <a16:creationId xmlns:a16="http://schemas.microsoft.com/office/drawing/2014/main" id="{7A7CDF7E-093C-41A7-8EC3-5E686C902033}"/>
              </a:ext>
            </a:extLst>
          </p:cNvPr>
          <p:cNvSpPr/>
          <p:nvPr/>
        </p:nvSpPr>
        <p:spPr>
          <a:xfrm>
            <a:off x="1273051" y="3429000"/>
            <a:ext cx="4146445" cy="57606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latin typeface="微软雅黑" panose="020B0503020204020204" pitchFamily="34" charset="-122"/>
                <a:ea typeface="微软雅黑" panose="020B0503020204020204" pitchFamily="34" charset="-122"/>
              </a:rPr>
              <a:t>课题</a:t>
            </a: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知识产权区域布局导向目录编制</a:t>
            </a:r>
          </a:p>
        </p:txBody>
      </p:sp>
      <p:sp>
        <p:nvSpPr>
          <p:cNvPr id="11" name="矩形: 圆角 10">
            <a:extLst>
              <a:ext uri="{FF2B5EF4-FFF2-40B4-BE49-F238E27FC236}">
                <a16:creationId xmlns:a16="http://schemas.microsoft.com/office/drawing/2014/main" id="{E0496B0B-1C0A-42AC-A121-404E462D6A75}"/>
              </a:ext>
            </a:extLst>
          </p:cNvPr>
          <p:cNvSpPr/>
          <p:nvPr/>
        </p:nvSpPr>
        <p:spPr>
          <a:xfrm>
            <a:off x="2353171" y="4902593"/>
            <a:ext cx="4194780" cy="57606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latin typeface="微软雅黑" panose="020B0503020204020204" pitchFamily="34" charset="-122"/>
                <a:ea typeface="微软雅黑" panose="020B0503020204020204" pitchFamily="34" charset="-122"/>
              </a:rPr>
              <a:t>课题</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知识产权区域布局信息平台建设</a:t>
            </a:r>
          </a:p>
        </p:txBody>
      </p:sp>
      <p:cxnSp>
        <p:nvCxnSpPr>
          <p:cNvPr id="14" name="直接连接符 13">
            <a:extLst>
              <a:ext uri="{FF2B5EF4-FFF2-40B4-BE49-F238E27FC236}">
                <a16:creationId xmlns:a16="http://schemas.microsoft.com/office/drawing/2014/main" id="{26244449-EDE0-4575-804C-512AEEEE4B5C}"/>
              </a:ext>
            </a:extLst>
          </p:cNvPr>
          <p:cNvCxnSpPr>
            <a:cxnSpLocks/>
          </p:cNvCxnSpPr>
          <p:nvPr/>
        </p:nvCxnSpPr>
        <p:spPr>
          <a:xfrm flipV="1">
            <a:off x="552971" y="2636912"/>
            <a:ext cx="0" cy="4221088"/>
          </a:xfrm>
          <a:prstGeom prst="line">
            <a:avLst/>
          </a:prstGeom>
          <a:ln w="28575">
            <a:solidFill>
              <a:srgbClr val="4472C4"/>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A819D73-A35A-429B-8CB4-52276E5786B3}"/>
              </a:ext>
            </a:extLst>
          </p:cNvPr>
          <p:cNvCxnSpPr>
            <a:cxnSpLocks/>
          </p:cNvCxnSpPr>
          <p:nvPr/>
        </p:nvCxnSpPr>
        <p:spPr>
          <a:xfrm flipV="1">
            <a:off x="1705099" y="4149080"/>
            <a:ext cx="0" cy="4221088"/>
          </a:xfrm>
          <a:prstGeom prst="line">
            <a:avLst/>
          </a:prstGeom>
          <a:ln w="28575">
            <a:solidFill>
              <a:srgbClr val="9DC3E6"/>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D5F4ECA-06F6-44A2-854D-6796249C40B7}"/>
              </a:ext>
            </a:extLst>
          </p:cNvPr>
          <p:cNvCxnSpPr>
            <a:cxnSpLocks/>
          </p:cNvCxnSpPr>
          <p:nvPr/>
        </p:nvCxnSpPr>
        <p:spPr>
          <a:xfrm flipV="1">
            <a:off x="2836610" y="5661248"/>
            <a:ext cx="0" cy="4221088"/>
          </a:xfrm>
          <a:prstGeom prst="line">
            <a:avLst/>
          </a:prstGeom>
          <a:ln w="28575">
            <a:solidFill>
              <a:srgbClr val="F8CBAD"/>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626228"/>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2986197-D23F-4D77-93BE-4B608385F1BE}"/>
              </a:ext>
            </a:extLst>
          </p:cNvPr>
          <p:cNvSpPr/>
          <p:nvPr/>
        </p:nvSpPr>
        <p:spPr>
          <a:xfrm>
            <a:off x="1586" y="719159"/>
            <a:ext cx="12192000" cy="12775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pic>
        <p:nvPicPr>
          <p:cNvPr id="4" name="图片 3">
            <a:extLst>
              <a:ext uri="{FF2B5EF4-FFF2-40B4-BE49-F238E27FC236}">
                <a16:creationId xmlns:a16="http://schemas.microsoft.com/office/drawing/2014/main" id="{24619191-BDF7-458E-9447-EBB4F0898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0075" y="190144"/>
            <a:ext cx="1510680" cy="394332"/>
          </a:xfrm>
          <a:prstGeom prst="rect">
            <a:avLst/>
          </a:prstGeom>
        </p:spPr>
      </p:pic>
      <p:pic>
        <p:nvPicPr>
          <p:cNvPr id="6" name="图片 5">
            <a:extLst>
              <a:ext uri="{FF2B5EF4-FFF2-40B4-BE49-F238E27FC236}">
                <a16:creationId xmlns:a16="http://schemas.microsoft.com/office/drawing/2014/main" id="{8EE2E258-0D66-4A9E-BE7D-61C2E99E0EDF}"/>
              </a:ext>
            </a:extLst>
          </p:cNvPr>
          <p:cNvPicPr>
            <a:picLocks noChangeAspect="1"/>
          </p:cNvPicPr>
          <p:nvPr/>
        </p:nvPicPr>
        <p:blipFill rotWithShape="1">
          <a:blip r:embed="rId4"/>
          <a:srcRect r="50000"/>
          <a:stretch/>
        </p:blipFill>
        <p:spPr>
          <a:xfrm>
            <a:off x="336947" y="1031331"/>
            <a:ext cx="5472608" cy="5615937"/>
          </a:xfrm>
          <a:prstGeom prst="rect">
            <a:avLst/>
          </a:prstGeom>
        </p:spPr>
      </p:pic>
      <p:sp>
        <p:nvSpPr>
          <p:cNvPr id="2" name="文本框 1">
            <a:extLst>
              <a:ext uri="{FF2B5EF4-FFF2-40B4-BE49-F238E27FC236}">
                <a16:creationId xmlns:a16="http://schemas.microsoft.com/office/drawing/2014/main" id="{A9DE38F2-930F-447A-9F59-DA1701A1AD85}"/>
              </a:ext>
            </a:extLst>
          </p:cNvPr>
          <p:cNvSpPr txBox="1"/>
          <p:nvPr/>
        </p:nvSpPr>
        <p:spPr>
          <a:xfrm>
            <a:off x="5485684" y="1307837"/>
            <a:ext cx="6397323" cy="5062924"/>
          </a:xfrm>
          <a:prstGeom prst="rect">
            <a:avLst/>
          </a:prstGeom>
          <a:noFill/>
        </p:spPr>
        <p:txBody>
          <a:bodyPr wrap="square" rtlCol="0">
            <a:spAutoFit/>
          </a:bodyPr>
          <a:lstStyle/>
          <a:p>
            <a:pPr>
              <a:lnSpc>
                <a:spcPct val="150000"/>
              </a:lnSpc>
              <a:spcAft>
                <a:spcPts val="600"/>
              </a:spcAft>
            </a:pPr>
            <a:r>
              <a:rPr lang="zh-CN" altLang="en-US" sz="2000" b="1" dirty="0">
                <a:solidFill>
                  <a:schemeClr val="accent5">
                    <a:lumMod val="50000"/>
                  </a:schemeClr>
                </a:solidFill>
                <a:latin typeface="微软雅黑" panose="020B0503020204020204" pitchFamily="34" charset="-122"/>
                <a:ea typeface="微软雅黑" panose="020B0503020204020204" pitchFamily="34" charset="-122"/>
              </a:rPr>
              <a:t>    导向目录编制项目共设置</a:t>
            </a:r>
            <a:r>
              <a:rPr lang="en-US" altLang="zh-CN" sz="2000" b="1" dirty="0">
                <a:solidFill>
                  <a:schemeClr val="accent4">
                    <a:lumMod val="50000"/>
                  </a:schemeClr>
                </a:solidFill>
                <a:latin typeface="微软雅黑" panose="020B0503020204020204" pitchFamily="34" charset="-122"/>
                <a:ea typeface="微软雅黑" panose="020B0503020204020204" pitchFamily="34" charset="-122"/>
              </a:rPr>
              <a:t>6</a:t>
            </a:r>
            <a:r>
              <a:rPr lang="zh-CN" altLang="en-US" sz="2000" b="1" dirty="0">
                <a:solidFill>
                  <a:schemeClr val="accent4">
                    <a:lumMod val="50000"/>
                  </a:schemeClr>
                </a:solidFill>
                <a:latin typeface="微软雅黑" panose="020B0503020204020204" pitchFamily="34" charset="-122"/>
                <a:ea typeface="微软雅黑" panose="020B0503020204020204" pitchFamily="34" charset="-122"/>
              </a:rPr>
              <a:t>个</a:t>
            </a:r>
            <a:r>
              <a:rPr lang="zh-CN" altLang="en-US" sz="2000" b="1" dirty="0">
                <a:solidFill>
                  <a:schemeClr val="accent5">
                    <a:lumMod val="50000"/>
                  </a:schemeClr>
                </a:solidFill>
                <a:latin typeface="微软雅黑" panose="020B0503020204020204" pitchFamily="34" charset="-122"/>
                <a:ea typeface="微软雅黑" panose="020B0503020204020204" pitchFamily="34" charset="-122"/>
              </a:rPr>
              <a:t>子课题</a:t>
            </a:r>
            <a:endParaRPr lang="en-US" altLang="zh-CN" sz="2000" b="1" dirty="0">
              <a:solidFill>
                <a:schemeClr val="accent5">
                  <a:lumMod val="50000"/>
                </a:schemeClr>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信息院：</a:t>
            </a: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负责项目总体进展，同时承担宁波市新材料产业发展综合分析、宁波市高端装备产业发展综合分析、宁波市海洋高技术产业发展综合分析</a:t>
            </a:r>
            <a:r>
              <a:rPr lang="en-US" altLang="zh-CN" sz="2000" b="1" dirty="0">
                <a:solidFill>
                  <a:schemeClr val="accent5">
                    <a:lumMod val="75000"/>
                  </a:schemeClr>
                </a:solidFill>
                <a:latin typeface="微软雅黑" panose="020B0503020204020204" pitchFamily="34" charset="-122"/>
                <a:ea typeface="微软雅黑" panose="020B0503020204020204" pitchFamily="34" charset="-122"/>
              </a:rPr>
              <a:t>3</a:t>
            </a: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个子课题编制；</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大连理工大学：</a:t>
            </a: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负责宁波市汽车零部件产业发展综合分析、汽车零部件产业发展技术路线图、组织路线图编制</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000" b="1" dirty="0">
                <a:solidFill>
                  <a:schemeClr val="accent6">
                    <a:lumMod val="50000"/>
                  </a:schemeClr>
                </a:solidFill>
                <a:latin typeface="微软雅黑" panose="020B0503020204020204" pitchFamily="34" charset="-122"/>
                <a:ea typeface="微软雅黑" panose="020B0503020204020204" pitchFamily="34" charset="-122"/>
              </a:rPr>
              <a:t>长城战略咨询研究院：</a:t>
            </a: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负责宁波重点产业发展的政策资源配置研究</a:t>
            </a:r>
            <a:endParaRPr lang="en-US" altLang="zh-CN" sz="2000" b="1" dirty="0">
              <a:solidFill>
                <a:schemeClr val="accent5">
                  <a:lumMod val="75000"/>
                </a:schemeClr>
              </a:solidFill>
              <a:latin typeface="微软雅黑" panose="020B0503020204020204" pitchFamily="34" charset="-122"/>
              <a:ea typeface="微软雅黑" panose="020B0503020204020204" pitchFamily="34" charset="-122"/>
            </a:endParaRPr>
          </a:p>
          <a:p>
            <a:endParaRPr lang="zh-CN" altLang="en-US" dirty="0"/>
          </a:p>
        </p:txBody>
      </p:sp>
      <p:sp>
        <p:nvSpPr>
          <p:cNvPr id="7" name="矩形 6">
            <a:extLst>
              <a:ext uri="{FF2B5EF4-FFF2-40B4-BE49-F238E27FC236}">
                <a16:creationId xmlns:a16="http://schemas.microsoft.com/office/drawing/2014/main" id="{EA8F1B03-B5BB-4F83-8BF8-6C09B5899AD6}"/>
              </a:ext>
            </a:extLst>
          </p:cNvPr>
          <p:cNvSpPr/>
          <p:nvPr/>
        </p:nvSpPr>
        <p:spPr>
          <a:xfrm>
            <a:off x="2898633" y="134631"/>
            <a:ext cx="6397905" cy="400110"/>
          </a:xfrm>
          <a:prstGeom prst="rect">
            <a:avLst/>
          </a:prstGeom>
        </p:spPr>
        <p:txBody>
          <a:bodyPr wrap="square">
            <a:spAutoFit/>
          </a:bodyPr>
          <a:lstStyle/>
          <a:p>
            <a:pPr algn="ctr"/>
            <a:r>
              <a:rPr lang="zh-CN" altLang="en-US" sz="2000" b="1" dirty="0">
                <a:solidFill>
                  <a:schemeClr val="accent1">
                    <a:lumMod val="75000"/>
                  </a:schemeClr>
                </a:solidFill>
              </a:rPr>
              <a:t>（</a:t>
            </a:r>
            <a:r>
              <a:rPr lang="en-US" altLang="zh-CN" sz="2000" b="1" dirty="0">
                <a:solidFill>
                  <a:schemeClr val="accent1">
                    <a:lumMod val="75000"/>
                  </a:schemeClr>
                </a:solidFill>
              </a:rPr>
              <a:t>1</a:t>
            </a:r>
            <a:r>
              <a:rPr lang="zh-CN" altLang="en-US" sz="2000" b="1" dirty="0">
                <a:solidFill>
                  <a:schemeClr val="accent1">
                    <a:lumMod val="75000"/>
                  </a:schemeClr>
                </a:solidFill>
              </a:rPr>
              <a:t>）相关领域知识产权导向目录编制课题</a:t>
            </a:r>
            <a:endParaRPr lang="zh-CN" altLang="en-US" sz="2000" dirty="0"/>
          </a:p>
        </p:txBody>
      </p:sp>
    </p:spTree>
    <p:extLst>
      <p:ext uri="{BB962C8B-B14F-4D97-AF65-F5344CB8AC3E}">
        <p14:creationId xmlns:p14="http://schemas.microsoft.com/office/powerpoint/2010/main" val="3774767736"/>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标题 4"/>
          <p:cNvSpPr txBox="1"/>
          <p:nvPr/>
        </p:nvSpPr>
        <p:spPr>
          <a:xfrm>
            <a:off x="2252849" y="365696"/>
            <a:ext cx="7284585" cy="406038"/>
          </a:xfrm>
          <a:prstGeom prst="rect">
            <a:avLst/>
          </a:prstGeom>
        </p:spPr>
        <p:txBody>
          <a:bodyPr vert="horz" lIns="91417" tIns="45708" rIns="91417"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en-US" altLang="zh-CN" sz="2400" b="1" dirty="0">
                <a:solidFill>
                  <a:srgbClr val="198898"/>
                </a:solidFill>
                <a:effectLst>
                  <a:outerShdw blurRad="38100" dist="38100" dir="2700000" algn="tl">
                    <a:srgbClr val="000000">
                      <a:alpha val="43137"/>
                    </a:srgbClr>
                  </a:outerShdw>
                </a:effectLst>
                <a:latin typeface="+mn-ea"/>
              </a:rPr>
              <a:t>2018</a:t>
            </a:r>
            <a:r>
              <a:rPr lang="zh-CN" altLang="en-US" sz="2400" b="1" dirty="0">
                <a:solidFill>
                  <a:srgbClr val="198898"/>
                </a:solidFill>
                <a:effectLst>
                  <a:outerShdw blurRad="38100" dist="38100" dir="2700000" algn="tl">
                    <a:srgbClr val="000000">
                      <a:alpha val="43137"/>
                    </a:srgbClr>
                  </a:outerShdw>
                </a:effectLst>
                <a:latin typeface="+mn-ea"/>
              </a:rPr>
              <a:t>知识产权导向目录编制安排</a:t>
            </a:r>
          </a:p>
          <a:p>
            <a:pPr algn="l">
              <a:lnSpc>
                <a:spcPct val="120000"/>
              </a:lnSpc>
            </a:pPr>
            <a:endParaRPr lang="en-GB" altLang="zh-CN" sz="2275" b="1" dirty="0">
              <a:solidFill>
                <a:srgbClr val="8497B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矩形 71"/>
          <p:cNvSpPr/>
          <p:nvPr/>
        </p:nvSpPr>
        <p:spPr>
          <a:xfrm>
            <a:off x="1587" y="787224"/>
            <a:ext cx="12192000" cy="12775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grpSp>
        <p:nvGrpSpPr>
          <p:cNvPr id="44" name="组合 43"/>
          <p:cNvGrpSpPr/>
          <p:nvPr/>
        </p:nvGrpSpPr>
        <p:grpSpPr>
          <a:xfrm>
            <a:off x="4611" y="4979648"/>
            <a:ext cx="9054972" cy="1716546"/>
            <a:chOff x="1249808" y="4040842"/>
            <a:chExt cx="7220397" cy="1368765"/>
          </a:xfrm>
        </p:grpSpPr>
        <p:sp>
          <p:nvSpPr>
            <p:cNvPr id="45" name="矩形 44"/>
            <p:cNvSpPr/>
            <p:nvPr/>
          </p:nvSpPr>
          <p:spPr>
            <a:xfrm>
              <a:off x="1249808" y="4040842"/>
              <a:ext cx="7213474" cy="135983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5"/>
            </a:p>
          </p:txBody>
        </p:sp>
        <p:pic>
          <p:nvPicPr>
            <p:cNvPr id="66" name="Picture 3"/>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2767" r="7205" b="57679"/>
            <a:stretch>
              <a:fillRect/>
            </a:stretch>
          </p:blipFill>
          <p:spPr bwMode="auto">
            <a:xfrm rot="16200000" flipH="1">
              <a:off x="7466313" y="4618053"/>
              <a:ext cx="1329764" cy="192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7" name="组合 66"/>
            <p:cNvGrpSpPr/>
            <p:nvPr/>
          </p:nvGrpSpPr>
          <p:grpSpPr>
            <a:xfrm flipH="1">
              <a:off x="7161871" y="4323916"/>
              <a:ext cx="622614" cy="700733"/>
              <a:chOff x="1785264" y="2825107"/>
              <a:chExt cx="585752" cy="668609"/>
            </a:xfrm>
          </p:grpSpPr>
          <p:sp>
            <p:nvSpPr>
              <p:cNvPr id="75" name="矩形 74"/>
              <p:cNvSpPr/>
              <p:nvPr/>
            </p:nvSpPr>
            <p:spPr>
              <a:xfrm rot="8100000">
                <a:off x="1785264" y="3291857"/>
                <a:ext cx="585752" cy="201859"/>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5"/>
              </a:p>
            </p:txBody>
          </p:sp>
          <p:sp>
            <p:nvSpPr>
              <p:cNvPr id="76" name="矩形 75"/>
              <p:cNvSpPr/>
              <p:nvPr/>
            </p:nvSpPr>
            <p:spPr>
              <a:xfrm rot="2700000">
                <a:off x="1809136" y="3017053"/>
                <a:ext cx="585752" cy="201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5"/>
              </a:p>
            </p:txBody>
          </p:sp>
        </p:grpSp>
        <p:pic>
          <p:nvPicPr>
            <p:cNvPr id="73" name="Picture 3"/>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2767" r="7205" b="57679"/>
            <a:stretch>
              <a:fillRect/>
            </a:stretch>
          </p:blipFill>
          <p:spPr bwMode="auto">
            <a:xfrm rot="16200000" flipH="1">
              <a:off x="6844196" y="4622932"/>
              <a:ext cx="1329764" cy="182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矩形 67"/>
            <p:cNvSpPr/>
            <p:nvPr/>
          </p:nvSpPr>
          <p:spPr>
            <a:xfrm>
              <a:off x="7585259" y="4049775"/>
              <a:ext cx="884946" cy="135983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5"/>
            </a:p>
          </p:txBody>
        </p:sp>
        <p:sp>
          <p:nvSpPr>
            <p:cNvPr id="69" name="TextBox 134"/>
            <p:cNvSpPr txBox="1"/>
            <p:nvPr/>
          </p:nvSpPr>
          <p:spPr>
            <a:xfrm>
              <a:off x="7708839" y="4256294"/>
              <a:ext cx="661099" cy="843119"/>
            </a:xfrm>
            <a:prstGeom prst="rect">
              <a:avLst/>
            </a:prstGeom>
            <a:noFill/>
          </p:spPr>
          <p:txBody>
            <a:bodyPr wrap="none" rtlCol="0">
              <a:spAutoFit/>
            </a:bodyPr>
            <a:lstStyle/>
            <a:p>
              <a:r>
                <a:rPr lang="en-US" altLang="zh-CN" sz="4515" b="1" dirty="0">
                  <a:solidFill>
                    <a:schemeClr val="bg1"/>
                  </a:solidFill>
                  <a:latin typeface="Arial Unicode MS" pitchFamily="34" charset="-122"/>
                  <a:ea typeface="Arial Unicode MS" pitchFamily="34" charset="-122"/>
                  <a:cs typeface="Arial Unicode MS" pitchFamily="34" charset="-122"/>
                </a:rPr>
                <a:t>03</a:t>
              </a:r>
            </a:p>
            <a:p>
              <a:r>
                <a:rPr lang="en-US" altLang="zh-CN" sz="1755" b="1" dirty="0">
                  <a:solidFill>
                    <a:schemeClr val="bg1"/>
                  </a:solidFill>
                  <a:latin typeface="Arial Unicode MS" pitchFamily="34" charset="-122"/>
                  <a:ea typeface="Arial Unicode MS" pitchFamily="34" charset="-122"/>
                  <a:cs typeface="Arial Unicode MS" pitchFamily="34" charset="-122"/>
                </a:rPr>
                <a:t>STEP</a:t>
              </a:r>
              <a:endParaRPr lang="zh-CN" altLang="en-US" sz="1130" b="1" dirty="0">
                <a:solidFill>
                  <a:schemeClr val="bg1"/>
                </a:solidFill>
                <a:latin typeface="Arial Unicode MS" pitchFamily="34" charset="-122"/>
                <a:ea typeface="Arial Unicode MS" pitchFamily="34" charset="-122"/>
                <a:cs typeface="Arial Unicode MS" pitchFamily="34" charset="-122"/>
              </a:endParaRPr>
            </a:p>
          </p:txBody>
        </p:sp>
        <p:pic>
          <p:nvPicPr>
            <p:cNvPr id="70" name="Picture 2" descr="C:\Users\Jonahs\Dropbox\Projects SCOTT\MEET Windows Azure\source\Background\tile-icon-storage.png"/>
            <p:cNvPicPr>
              <a:picLocks noChangeAspect="1" noChangeArrowheads="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brightnessContrast bright="100000" contrast="-40000"/>
                      </a14:imgEffect>
                    </a14:imgLayer>
                  </a14:imgProps>
                </a:ext>
                <a:ext uri="{28A0092B-C50C-407E-A947-70E740481C1C}">
                  <a14:useLocalDpi xmlns:a14="http://schemas.microsoft.com/office/drawing/2010/main" val="0"/>
                </a:ext>
              </a:extLst>
            </a:blip>
            <a:srcRect b="7339"/>
            <a:stretch>
              <a:fillRect/>
            </a:stretch>
          </p:blipFill>
          <p:spPr bwMode="auto">
            <a:xfrm>
              <a:off x="1314479" y="4303590"/>
              <a:ext cx="678981" cy="620181"/>
            </a:xfrm>
            <a:prstGeom prst="rect">
              <a:avLst/>
            </a:prstGeom>
            <a:noFill/>
            <a:effectLst>
              <a:reflection blurRad="6350" stA="52000" endA="300" endPos="35000" dir="5400000" sy="-100000" algn="bl" rotWithShape="0"/>
            </a:effectLst>
            <a:extLst>
              <a:ext uri="{909E8E84-426E-40DD-AFC4-6F175D3DCCD1}">
                <a14:hiddenFill xmlns:a14="http://schemas.microsoft.com/office/drawing/2010/main">
                  <a:solidFill>
                    <a:srgbClr val="FFFFFF"/>
                  </a:solidFill>
                </a14:hiddenFill>
              </a:ext>
            </a:extLst>
          </p:spPr>
        </p:pic>
        <p:sp>
          <p:nvSpPr>
            <p:cNvPr id="74" name="TextBox 137"/>
            <p:cNvSpPr txBox="1"/>
            <p:nvPr/>
          </p:nvSpPr>
          <p:spPr>
            <a:xfrm>
              <a:off x="2413848" y="4117967"/>
              <a:ext cx="4757854" cy="1178014"/>
            </a:xfrm>
            <a:prstGeom prst="rect">
              <a:avLst/>
            </a:prstGeom>
            <a:noFill/>
            <a:ln w="3175">
              <a:noFill/>
            </a:ln>
          </p:spPr>
          <p:txBody>
            <a:bodyPr wrap="square" rtlCol="0">
              <a:spAutoFit/>
            </a:bodyPr>
            <a:lstStyle/>
            <a:p>
              <a:r>
                <a:rPr lang="zh-CN" altLang="en-US" b="1" dirty="0">
                  <a:solidFill>
                    <a:schemeClr val="bg1"/>
                  </a:solidFill>
                </a:rPr>
                <a:t>创新发展：</a:t>
              </a:r>
              <a:endParaRPr lang="en-US" altLang="zh-CN" b="1" dirty="0">
                <a:solidFill>
                  <a:schemeClr val="bg1"/>
                </a:solidFill>
              </a:endParaRPr>
            </a:p>
            <a:p>
              <a:pPr>
                <a:lnSpc>
                  <a:spcPct val="150000"/>
                </a:lnSpc>
              </a:pPr>
              <a:r>
                <a:rPr lang="zh-CN" altLang="en-US" sz="1600" dirty="0">
                  <a:solidFill>
                    <a:schemeClr val="bg1"/>
                  </a:solidFill>
                  <a:latin typeface="+mn-ea"/>
                </a:rPr>
                <a:t>更加突出宁波相关产业实际，选择新材料、高端装备、海洋高技术产业开展导向目录编制，为重点优势产业、战略性新兴产业打造立体式发展路径。</a:t>
              </a:r>
            </a:p>
          </p:txBody>
        </p:sp>
      </p:grpSp>
      <p:grpSp>
        <p:nvGrpSpPr>
          <p:cNvPr id="77" name="组合 76"/>
          <p:cNvGrpSpPr/>
          <p:nvPr/>
        </p:nvGrpSpPr>
        <p:grpSpPr>
          <a:xfrm>
            <a:off x="4612" y="2899668"/>
            <a:ext cx="9046290" cy="1841598"/>
            <a:chOff x="-1" y="2573774"/>
            <a:chExt cx="7213474" cy="1468483"/>
          </a:xfrm>
        </p:grpSpPr>
        <p:sp>
          <p:nvSpPr>
            <p:cNvPr id="78" name="矩形 77"/>
            <p:cNvSpPr/>
            <p:nvPr/>
          </p:nvSpPr>
          <p:spPr>
            <a:xfrm>
              <a:off x="-1" y="2693894"/>
              <a:ext cx="7213474" cy="1346948"/>
            </a:xfrm>
            <a:prstGeom prst="rect">
              <a:avLst/>
            </a:prstGeom>
            <a:solidFill>
              <a:srgbClr val="DADADA"/>
            </a:solidFill>
            <a:ln>
              <a:noFill/>
            </a:ln>
            <a:effectLst>
              <a:outerShdw blurRad="228600" dist="152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5"/>
            </a:p>
          </p:txBody>
        </p:sp>
        <p:grpSp>
          <p:nvGrpSpPr>
            <p:cNvPr id="79" name="组合 78"/>
            <p:cNvGrpSpPr/>
            <p:nvPr/>
          </p:nvGrpSpPr>
          <p:grpSpPr>
            <a:xfrm>
              <a:off x="626214" y="2900398"/>
              <a:ext cx="622614" cy="735859"/>
              <a:chOff x="589141" y="2767438"/>
              <a:chExt cx="585752" cy="702125"/>
            </a:xfrm>
          </p:grpSpPr>
          <p:sp>
            <p:nvSpPr>
              <p:cNvPr id="85" name="矩形 84"/>
              <p:cNvSpPr/>
              <p:nvPr/>
            </p:nvSpPr>
            <p:spPr>
              <a:xfrm rot="8100000">
                <a:off x="589141" y="3267704"/>
                <a:ext cx="585752" cy="2018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5"/>
              </a:p>
            </p:txBody>
          </p:sp>
          <p:sp>
            <p:nvSpPr>
              <p:cNvPr id="86" name="矩形 85"/>
              <p:cNvSpPr/>
              <p:nvPr/>
            </p:nvSpPr>
            <p:spPr>
              <a:xfrm rot="2700000">
                <a:off x="626088" y="2959384"/>
                <a:ext cx="585752" cy="20185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5"/>
              </a:p>
            </p:txBody>
          </p:sp>
        </p:grpSp>
        <p:sp>
          <p:nvSpPr>
            <p:cNvPr id="80" name="矩形 79"/>
            <p:cNvSpPr/>
            <p:nvPr/>
          </p:nvSpPr>
          <p:spPr>
            <a:xfrm>
              <a:off x="-1" y="2695309"/>
              <a:ext cx="872163" cy="1346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5"/>
            </a:p>
          </p:txBody>
        </p:sp>
        <p:sp>
          <p:nvSpPr>
            <p:cNvPr id="81" name="TextBox 144"/>
            <p:cNvSpPr txBox="1"/>
            <p:nvPr/>
          </p:nvSpPr>
          <p:spPr>
            <a:xfrm>
              <a:off x="83467" y="2920463"/>
              <a:ext cx="661099" cy="843120"/>
            </a:xfrm>
            <a:prstGeom prst="rect">
              <a:avLst/>
            </a:prstGeom>
            <a:noFill/>
          </p:spPr>
          <p:txBody>
            <a:bodyPr wrap="none" rtlCol="0">
              <a:spAutoFit/>
            </a:bodyPr>
            <a:lstStyle/>
            <a:p>
              <a:r>
                <a:rPr lang="en-US" altLang="zh-CN" sz="4515" b="1" dirty="0">
                  <a:solidFill>
                    <a:schemeClr val="tx1">
                      <a:lumMod val="75000"/>
                      <a:lumOff val="25000"/>
                    </a:schemeClr>
                  </a:solidFill>
                  <a:latin typeface="Arial Unicode MS" pitchFamily="34" charset="-122"/>
                  <a:ea typeface="Arial Unicode MS" pitchFamily="34" charset="-122"/>
                  <a:cs typeface="Arial Unicode MS" pitchFamily="34" charset="-122"/>
                </a:rPr>
                <a:t>02</a:t>
              </a:r>
            </a:p>
            <a:p>
              <a:r>
                <a:rPr lang="en-US" altLang="zh-CN" sz="1755" b="1" dirty="0">
                  <a:solidFill>
                    <a:schemeClr val="tx1">
                      <a:lumMod val="75000"/>
                      <a:lumOff val="25000"/>
                    </a:schemeClr>
                  </a:solidFill>
                  <a:latin typeface="Arial Unicode MS" pitchFamily="34" charset="-122"/>
                  <a:ea typeface="Arial Unicode MS" pitchFamily="34" charset="-122"/>
                  <a:cs typeface="Arial Unicode MS" pitchFamily="34" charset="-122"/>
                </a:rPr>
                <a:t>STEP</a:t>
              </a:r>
              <a:endParaRPr lang="zh-CN" altLang="en-US" sz="1130" b="1" dirty="0">
                <a:solidFill>
                  <a:schemeClr val="tx1">
                    <a:lumMod val="75000"/>
                    <a:lumOff val="25000"/>
                  </a:schemeClr>
                </a:solidFill>
                <a:latin typeface="Arial Unicode MS" pitchFamily="34" charset="-122"/>
                <a:ea typeface="Arial Unicode MS" pitchFamily="34" charset="-122"/>
                <a:cs typeface="Arial Unicode MS" pitchFamily="34" charset="-122"/>
              </a:endParaRPr>
            </a:p>
          </p:txBody>
        </p:sp>
        <p:pic>
          <p:nvPicPr>
            <p:cNvPr id="82" name="Picture 3"/>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2767" r="7205" b="57679"/>
            <a:stretch>
              <a:fillRect/>
            </a:stretch>
          </p:blipFill>
          <p:spPr bwMode="auto">
            <a:xfrm rot="5400000" flipH="1">
              <a:off x="295155" y="3220554"/>
              <a:ext cx="1329764" cy="192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5" descr="\\MAGNUM\Projects\Microsoft\Cloud Power FY12\Design\ICONS_PNG\Increase.png"/>
            <p:cNvPicPr>
              <a:picLocks noChangeAspect="1" noChangeArrowheads="1"/>
            </p:cNvPicPr>
            <p:nvPr/>
          </p:nvPicPr>
          <p:blipFill rotWithShape="1">
            <a:blip r:embed="rId7" cstate="print">
              <a:duotone>
                <a:prstClr val="black"/>
                <a:srgbClr val="393F59">
                  <a:tint val="45000"/>
                  <a:satMod val="400000"/>
                </a:srgbClr>
              </a:duotone>
            </a:blip>
            <a:srcRect b="16251"/>
            <a:stretch>
              <a:fillRect/>
            </a:stretch>
          </p:blipFill>
          <p:spPr bwMode="auto">
            <a:xfrm>
              <a:off x="5963001" y="2573774"/>
              <a:ext cx="1126548" cy="930017"/>
            </a:xfrm>
            <a:prstGeom prst="rect">
              <a:avLst/>
            </a:prstGeom>
            <a:noFill/>
            <a:effectLst>
              <a:reflection blurRad="6350" stA="52000" endA="300" endPos="35000" dir="5400000" sy="-100000" algn="bl" rotWithShape="0"/>
            </a:effectLst>
          </p:spPr>
        </p:pic>
        <p:sp>
          <p:nvSpPr>
            <p:cNvPr id="84" name="TextBox 147"/>
            <p:cNvSpPr txBox="1"/>
            <p:nvPr/>
          </p:nvSpPr>
          <p:spPr>
            <a:xfrm>
              <a:off x="1166596" y="2915190"/>
              <a:ext cx="4945295" cy="1055305"/>
            </a:xfrm>
            <a:prstGeom prst="rect">
              <a:avLst/>
            </a:prstGeom>
            <a:noFill/>
            <a:ln w="3175">
              <a:noFill/>
            </a:ln>
          </p:spPr>
          <p:txBody>
            <a:bodyPr wrap="square" rtlCol="0">
              <a:spAutoFit/>
            </a:bodyPr>
            <a:lstStyle/>
            <a:p>
              <a:r>
                <a:rPr lang="zh-CN" altLang="en-US" b="1" dirty="0">
                  <a:solidFill>
                    <a:schemeClr val="tx1">
                      <a:lumMod val="65000"/>
                      <a:lumOff val="35000"/>
                    </a:schemeClr>
                  </a:solidFill>
                </a:rPr>
                <a:t>借鉴经验：</a:t>
              </a:r>
              <a:endParaRPr lang="en-US" altLang="zh-CN" b="1" dirty="0">
                <a:solidFill>
                  <a:schemeClr val="tx1">
                    <a:lumMod val="65000"/>
                    <a:lumOff val="35000"/>
                  </a:schemeClr>
                </a:solidFill>
              </a:endParaRPr>
            </a:p>
            <a:p>
              <a:pPr>
                <a:lnSpc>
                  <a:spcPct val="150000"/>
                </a:lnSpc>
              </a:pPr>
              <a:r>
                <a:rPr lang="zh-CN" altLang="en-US" sz="1400" dirty="0">
                  <a:solidFill>
                    <a:schemeClr val="tx1">
                      <a:lumMod val="65000"/>
                      <a:lumOff val="35000"/>
                    </a:schemeClr>
                  </a:solidFill>
                  <a:latin typeface="+mn-ea"/>
                </a:rPr>
                <a:t>      </a:t>
              </a:r>
              <a:r>
                <a:rPr lang="zh-CN" altLang="en-US" sz="1600" dirty="0">
                  <a:solidFill>
                    <a:schemeClr val="tx1">
                      <a:lumMod val="65000"/>
                      <a:lumOff val="35000"/>
                    </a:schemeClr>
                  </a:solidFill>
                  <a:latin typeface="+mn-ea"/>
                </a:rPr>
                <a:t>充分利用大连理工大学、中科院地理所研究成果，借鉴其编制思路、方法，开展宁波市相关领域多维度、多产业导向目录编制。</a:t>
              </a:r>
              <a:endParaRPr lang="en-US" altLang="zh-CN" sz="1600" dirty="0">
                <a:solidFill>
                  <a:schemeClr val="bg1"/>
                </a:solidFill>
              </a:endParaRPr>
            </a:p>
            <a:p>
              <a:endParaRPr lang="zh-CN" altLang="en-US" sz="1400" dirty="0">
                <a:solidFill>
                  <a:schemeClr val="bg1"/>
                </a:solidFill>
              </a:endParaRPr>
            </a:p>
          </p:txBody>
        </p:sp>
      </p:grpSp>
      <p:grpSp>
        <p:nvGrpSpPr>
          <p:cNvPr id="87" name="组合 86"/>
          <p:cNvGrpSpPr/>
          <p:nvPr/>
        </p:nvGrpSpPr>
        <p:grpSpPr>
          <a:xfrm>
            <a:off x="4612" y="1079485"/>
            <a:ext cx="9046290" cy="1720163"/>
            <a:chOff x="0" y="1328124"/>
            <a:chExt cx="7213473" cy="1371652"/>
          </a:xfrm>
        </p:grpSpPr>
        <p:sp>
          <p:nvSpPr>
            <p:cNvPr id="88" name="矩形 87"/>
            <p:cNvSpPr/>
            <p:nvPr/>
          </p:nvSpPr>
          <p:spPr>
            <a:xfrm>
              <a:off x="0" y="1346945"/>
              <a:ext cx="6327513" cy="1346948"/>
            </a:xfrm>
            <a:prstGeom prst="rect">
              <a:avLst/>
            </a:prstGeom>
            <a:solidFill>
              <a:schemeClr val="accent1">
                <a:lumMod val="60000"/>
                <a:lumOff val="40000"/>
              </a:schemeClr>
            </a:solidFill>
            <a:ln>
              <a:noFill/>
            </a:ln>
            <a:effectLst>
              <a:outerShdw blurRad="228600" dist="1524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5"/>
            </a:p>
          </p:txBody>
        </p:sp>
        <p:grpSp>
          <p:nvGrpSpPr>
            <p:cNvPr id="89" name="组合 88"/>
            <p:cNvGrpSpPr/>
            <p:nvPr/>
          </p:nvGrpSpPr>
          <p:grpSpPr>
            <a:xfrm flipH="1">
              <a:off x="5920044" y="1510739"/>
              <a:ext cx="622614" cy="740859"/>
              <a:chOff x="5043814" y="103199"/>
              <a:chExt cx="792088" cy="955904"/>
            </a:xfrm>
          </p:grpSpPr>
          <p:sp>
            <p:nvSpPr>
              <p:cNvPr id="95" name="矩形 94"/>
              <p:cNvSpPr/>
              <p:nvPr/>
            </p:nvSpPr>
            <p:spPr>
              <a:xfrm rot="2700000">
                <a:off x="5107506" y="362760"/>
                <a:ext cx="792088" cy="272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5"/>
              </a:p>
            </p:txBody>
          </p:sp>
          <p:sp>
            <p:nvSpPr>
              <p:cNvPr id="96" name="矩形 95"/>
              <p:cNvSpPr/>
              <p:nvPr/>
            </p:nvSpPr>
            <p:spPr>
              <a:xfrm rot="8100000">
                <a:off x="5043814" y="786137"/>
                <a:ext cx="792088" cy="27296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5"/>
              </a:p>
            </p:txBody>
          </p:sp>
        </p:grpSp>
        <p:sp>
          <p:nvSpPr>
            <p:cNvPr id="90" name="矩形 89"/>
            <p:cNvSpPr/>
            <p:nvPr/>
          </p:nvSpPr>
          <p:spPr>
            <a:xfrm>
              <a:off x="6316437" y="1352828"/>
              <a:ext cx="897036" cy="134694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255"/>
            </a:p>
          </p:txBody>
        </p:sp>
        <p:sp>
          <p:nvSpPr>
            <p:cNvPr id="91" name="TextBox 154"/>
            <p:cNvSpPr txBox="1"/>
            <p:nvPr/>
          </p:nvSpPr>
          <p:spPr>
            <a:xfrm>
              <a:off x="6454573" y="1585596"/>
              <a:ext cx="661099" cy="843119"/>
            </a:xfrm>
            <a:prstGeom prst="rect">
              <a:avLst/>
            </a:prstGeom>
            <a:noFill/>
          </p:spPr>
          <p:txBody>
            <a:bodyPr wrap="none" rtlCol="0">
              <a:spAutoFit/>
            </a:bodyPr>
            <a:lstStyle/>
            <a:p>
              <a:r>
                <a:rPr lang="en-US" altLang="zh-CN" sz="4515" b="1" dirty="0">
                  <a:solidFill>
                    <a:schemeClr val="bg1"/>
                  </a:solidFill>
                  <a:latin typeface="Arial Unicode MS" pitchFamily="34" charset="-122"/>
                  <a:ea typeface="Arial Unicode MS" pitchFamily="34" charset="-122"/>
                  <a:cs typeface="Arial Unicode MS" pitchFamily="34" charset="-122"/>
                </a:rPr>
                <a:t>01</a:t>
              </a:r>
            </a:p>
            <a:p>
              <a:r>
                <a:rPr lang="en-US" altLang="zh-CN" sz="1755" b="1" dirty="0">
                  <a:solidFill>
                    <a:schemeClr val="bg1"/>
                  </a:solidFill>
                  <a:latin typeface="Arial Unicode MS" pitchFamily="34" charset="-122"/>
                  <a:ea typeface="Arial Unicode MS" pitchFamily="34" charset="-122"/>
                  <a:cs typeface="Arial Unicode MS" pitchFamily="34" charset="-122"/>
                </a:rPr>
                <a:t>STEP</a:t>
              </a:r>
              <a:endParaRPr lang="zh-CN" altLang="en-US" sz="1130" b="1" dirty="0">
                <a:solidFill>
                  <a:schemeClr val="bg1"/>
                </a:solidFill>
                <a:latin typeface="Arial Unicode MS" pitchFamily="34" charset="-122"/>
                <a:ea typeface="Arial Unicode MS" pitchFamily="34" charset="-122"/>
                <a:cs typeface="Arial Unicode MS" pitchFamily="34" charset="-122"/>
              </a:endParaRPr>
            </a:p>
          </p:txBody>
        </p:sp>
        <p:pic>
          <p:nvPicPr>
            <p:cNvPr id="92" name="Picture 3"/>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2767" r="7205" b="57679"/>
            <a:stretch>
              <a:fillRect/>
            </a:stretch>
          </p:blipFill>
          <p:spPr bwMode="auto">
            <a:xfrm rot="16200000" flipH="1">
              <a:off x="5574305" y="1896744"/>
              <a:ext cx="1329764" cy="192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 name="Freeform 80"/>
            <p:cNvSpPr>
              <a:spLocks noEditPoints="1"/>
            </p:cNvSpPr>
            <p:nvPr/>
          </p:nvSpPr>
          <p:spPr bwMode="black">
            <a:xfrm>
              <a:off x="148138" y="1536820"/>
              <a:ext cx="724024" cy="86586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a:effectLst>
              <a:reflection blurRad="6350" stA="52000" endA="300" endPos="35000" dir="5400000" sy="-100000" algn="bl" rotWithShape="0"/>
            </a:effectLst>
          </p:spPr>
          <p:txBody>
            <a:bodyPr vert="horz" wrap="square" lIns="103217" tIns="51609" rIns="103217" bIns="51609" numCol="1" anchor="t" anchorCtr="0" compatLnSpc="1"/>
            <a:lstStyle/>
            <a:p>
              <a:pPr defTabSz="1146175"/>
              <a:endParaRPr lang="en-US" sz="1505">
                <a:solidFill>
                  <a:srgbClr val="292929"/>
                </a:solidFill>
              </a:endParaRPr>
            </a:p>
          </p:txBody>
        </p:sp>
        <p:sp>
          <p:nvSpPr>
            <p:cNvPr id="94" name="TextBox 157"/>
            <p:cNvSpPr txBox="1"/>
            <p:nvPr/>
          </p:nvSpPr>
          <p:spPr>
            <a:xfrm>
              <a:off x="1091082" y="1559999"/>
              <a:ext cx="4947139" cy="908054"/>
            </a:xfrm>
            <a:prstGeom prst="rect">
              <a:avLst/>
            </a:prstGeom>
            <a:noFill/>
            <a:ln w="3175">
              <a:noFill/>
            </a:ln>
          </p:spPr>
          <p:txBody>
            <a:bodyPr wrap="square" rtlCol="0">
              <a:spAutoFit/>
            </a:bodyPr>
            <a:lstStyle/>
            <a:p>
              <a:r>
                <a:rPr lang="zh-CN" altLang="en-US" sz="2000" b="1" dirty="0">
                  <a:solidFill>
                    <a:schemeClr val="bg1"/>
                  </a:solidFill>
                </a:rPr>
                <a:t>总结成果：</a:t>
              </a:r>
              <a:endParaRPr lang="en-US" altLang="zh-CN" sz="2000" b="1" dirty="0">
                <a:solidFill>
                  <a:schemeClr val="bg1"/>
                </a:solidFill>
              </a:endParaRPr>
            </a:p>
            <a:p>
              <a:pPr>
                <a:lnSpc>
                  <a:spcPct val="150000"/>
                </a:lnSpc>
              </a:pPr>
              <a:r>
                <a:rPr lang="zh-CN" altLang="en-US" sz="1400" dirty="0">
                  <a:solidFill>
                    <a:schemeClr val="tx1">
                      <a:lumMod val="65000"/>
                      <a:lumOff val="35000"/>
                    </a:schemeClr>
                  </a:solidFill>
                  <a:latin typeface="+mn-ea"/>
                </a:rPr>
                <a:t>       </a:t>
              </a:r>
              <a:r>
                <a:rPr lang="zh-CN" altLang="en-US" sz="1600" dirty="0">
                  <a:solidFill>
                    <a:schemeClr val="bg1"/>
                  </a:solidFill>
                  <a:latin typeface="+mn-ea"/>
                </a:rPr>
                <a:t>总结梳理第一阶段各项研究任务，形成导向目录编制基础数据以及各细分领域调查研究成果。</a:t>
              </a:r>
              <a:endParaRPr lang="zh-CN" altLang="en-US" sz="1400" dirty="0">
                <a:solidFill>
                  <a:schemeClr val="bg1"/>
                </a:solidFill>
                <a:latin typeface="+mn-ea"/>
              </a:endParaRPr>
            </a:p>
          </p:txBody>
        </p:sp>
      </p:grpSp>
      <p:grpSp>
        <p:nvGrpSpPr>
          <p:cNvPr id="4" name="组合 3"/>
          <p:cNvGrpSpPr/>
          <p:nvPr/>
        </p:nvGrpSpPr>
        <p:grpSpPr>
          <a:xfrm>
            <a:off x="9435169" y="2553509"/>
            <a:ext cx="2536216" cy="2959744"/>
            <a:chOff x="9409955" y="2125441"/>
            <a:chExt cx="2536216" cy="2994509"/>
          </a:xfrm>
        </p:grpSpPr>
        <p:sp>
          <p:nvSpPr>
            <p:cNvPr id="3" name="矩形: 圆角 2"/>
            <p:cNvSpPr/>
            <p:nvPr/>
          </p:nvSpPr>
          <p:spPr>
            <a:xfrm>
              <a:off x="9409955" y="2205798"/>
              <a:ext cx="2536216" cy="2914152"/>
            </a:xfrm>
            <a:prstGeom prst="roundRect">
              <a:avLst/>
            </a:prstGeom>
            <a:gradFill flip="none" rotWithShape="1">
              <a:gsLst>
                <a:gs pos="0">
                  <a:schemeClr val="accent5">
                    <a:lumMod val="67000"/>
                  </a:schemeClr>
                </a:gs>
                <a:gs pos="0">
                  <a:schemeClr val="accent5">
                    <a:lumMod val="97000"/>
                    <a:lumOff val="3000"/>
                  </a:schemeClr>
                </a:gs>
              </a:gsLst>
              <a:lin ang="162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9481963" y="2642921"/>
              <a:ext cx="2376539" cy="2273159"/>
            </a:xfrm>
            <a:prstGeom prst="rect">
              <a:avLst/>
            </a:prstGeom>
          </p:spPr>
          <p:txBody>
            <a:bodyPr wrap="square">
              <a:spAutoFit/>
            </a:bodyPr>
            <a:lstStyle/>
            <a:p>
              <a:pPr algn="just"/>
              <a:r>
                <a:rPr lang="zh-CN" altLang="en-US" sz="1600" dirty="0">
                  <a:solidFill>
                    <a:schemeClr val="bg1"/>
                  </a:solidFill>
                </a:rPr>
                <a:t>    </a:t>
              </a:r>
              <a:r>
                <a:rPr lang="zh-CN" altLang="en-US" sz="2000" dirty="0">
                  <a:solidFill>
                    <a:schemeClr val="bg1"/>
                  </a:solidFill>
                </a:rPr>
                <a:t>在全球范围内为宁波经济创新发展所需的资源寻找匹配路径，提供配置方案，进一步促进区域产业结构转型升级。</a:t>
              </a:r>
              <a:endParaRPr lang="zh-CN" altLang="en-US" sz="1700" dirty="0">
                <a:solidFill>
                  <a:schemeClr val="bg1"/>
                </a:solidFill>
              </a:endParaRPr>
            </a:p>
          </p:txBody>
        </p:sp>
        <p:sp>
          <p:nvSpPr>
            <p:cNvPr id="5" name="矩形: 圆角 4"/>
            <p:cNvSpPr/>
            <p:nvPr/>
          </p:nvSpPr>
          <p:spPr>
            <a:xfrm>
              <a:off x="9936163" y="2125441"/>
              <a:ext cx="1457325" cy="378930"/>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2700000" scaled="1"/>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accent1">
                      <a:lumMod val="75000"/>
                    </a:schemeClr>
                  </a:solidFill>
                </a:rPr>
                <a:t>目  标</a:t>
              </a:r>
            </a:p>
          </p:txBody>
        </p:sp>
      </p:grpSp>
      <p:pic>
        <p:nvPicPr>
          <p:cNvPr id="38" name="图片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85717" y="270708"/>
            <a:ext cx="1510680" cy="394332"/>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par>
                                <p:cTn id="8" presetID="22" presetClass="entr" presetSubtype="8"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wipe(left)">
                                      <p:cBhvr>
                                        <p:cTn id="10" dur="500"/>
                                        <p:tgtEl>
                                          <p:spTgt spid="77"/>
                                        </p:tgtEl>
                                      </p:cBhvr>
                                    </p:animEffect>
                                  </p:childTnLst>
                                </p:cTn>
                              </p:par>
                              <p:par>
                                <p:cTn id="11" presetID="22" presetClass="entr" presetSubtype="8" fill="hold"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left)">
                                      <p:cBhvr>
                                        <p:cTn id="13" dur="500"/>
                                        <p:tgtEl>
                                          <p:spTgt spid="87"/>
                                        </p:tgtEl>
                                      </p:cBhvr>
                                    </p:animEffect>
                                  </p:childTnLst>
                                </p:cTn>
                              </p:par>
                              <p:par>
                                <p:cTn id="14" presetID="42"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4"/>
          <p:cNvSpPr txBox="1">
            <a:spLocks/>
          </p:cNvSpPr>
          <p:nvPr/>
        </p:nvSpPr>
        <p:spPr>
          <a:xfrm>
            <a:off x="678063" y="-64273"/>
            <a:ext cx="10779911" cy="734111"/>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ct val="20000"/>
              </a:spcBef>
            </a:pPr>
            <a:endParaRPr lang="zh-CN" altLang="en-US" sz="2800" b="1" dirty="0">
              <a:solidFill>
                <a:schemeClr val="accent1">
                  <a:lumMod val="40000"/>
                  <a:lumOff val="6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标题 11"/>
          <p:cNvSpPr txBox="1">
            <a:spLocks/>
          </p:cNvSpPr>
          <p:nvPr/>
        </p:nvSpPr>
        <p:spPr>
          <a:xfrm>
            <a:off x="2343063" y="1346688"/>
            <a:ext cx="1727742" cy="28339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zh-CN" altLang="en-US" sz="1799" b="1" dirty="0">
              <a:solidFill>
                <a:schemeClr val="accent5">
                  <a:lumMod val="40000"/>
                  <a:lumOff val="60000"/>
                </a:schemeClr>
              </a:solidFill>
              <a:latin typeface="微软雅黑" panose="020B0503020204020204" pitchFamily="34" charset="-122"/>
              <a:ea typeface="微软雅黑" panose="020B0503020204020204" pitchFamily="34" charset="-122"/>
            </a:endParaRPr>
          </a:p>
        </p:txBody>
      </p:sp>
      <p:sp>
        <p:nvSpPr>
          <p:cNvPr id="75" name="标题 11"/>
          <p:cNvSpPr txBox="1">
            <a:spLocks/>
          </p:cNvSpPr>
          <p:nvPr/>
        </p:nvSpPr>
        <p:spPr>
          <a:xfrm>
            <a:off x="431308" y="4760020"/>
            <a:ext cx="1727742" cy="28339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zh-CN" altLang="en-US" sz="1799" b="1" dirty="0">
              <a:solidFill>
                <a:schemeClr val="accent5">
                  <a:lumMod val="40000"/>
                  <a:lumOff val="60000"/>
                </a:schemeClr>
              </a:solidFill>
              <a:latin typeface="微软雅黑" panose="020B0503020204020204" pitchFamily="34" charset="-122"/>
              <a:ea typeface="微软雅黑" panose="020B0503020204020204" pitchFamily="34" charset="-122"/>
            </a:endParaRPr>
          </a:p>
        </p:txBody>
      </p:sp>
      <p:sp>
        <p:nvSpPr>
          <p:cNvPr id="18" name="标题 4">
            <a:extLst>
              <a:ext uri="{FF2B5EF4-FFF2-40B4-BE49-F238E27FC236}">
                <a16:creationId xmlns:a16="http://schemas.microsoft.com/office/drawing/2014/main" id="{75FB1B67-890A-4B09-9B51-4DEE5D9FCE48}"/>
              </a:ext>
            </a:extLst>
          </p:cNvPr>
          <p:cNvSpPr txBox="1"/>
          <p:nvPr/>
        </p:nvSpPr>
        <p:spPr>
          <a:xfrm>
            <a:off x="2492639" y="-71227"/>
            <a:ext cx="7284585" cy="714352"/>
          </a:xfrm>
          <a:prstGeom prst="rect">
            <a:avLst/>
          </a:prstGeom>
        </p:spPr>
        <p:txBody>
          <a:bodyPr vert="horz" lIns="91417" tIns="45708" rIns="91417"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120000"/>
              </a:lnSpc>
            </a:pPr>
            <a:r>
              <a:rPr lang="zh-CN" altLang="en-US" sz="2400" b="1" dirty="0">
                <a:solidFill>
                  <a:srgbClr val="0070C0"/>
                </a:solidFill>
                <a:effectLst>
                  <a:outerShdw blurRad="38100" dist="38100" dir="2700000" algn="tl">
                    <a:srgbClr val="000000">
                      <a:alpha val="43137"/>
                    </a:srgbClr>
                  </a:outerShdw>
                </a:effectLst>
                <a:latin typeface="+mn-ea"/>
              </a:rPr>
              <a:t>导向目录成果推广</a:t>
            </a:r>
            <a:endParaRPr lang="en-GB" altLang="zh-CN" sz="2275" b="1" dirty="0">
              <a:solidFill>
                <a:srgbClr val="0070C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矩形 20">
            <a:extLst>
              <a:ext uri="{FF2B5EF4-FFF2-40B4-BE49-F238E27FC236}">
                <a16:creationId xmlns:a16="http://schemas.microsoft.com/office/drawing/2014/main" id="{AF5881CF-3E42-436D-B352-126786549E85}"/>
              </a:ext>
            </a:extLst>
          </p:cNvPr>
          <p:cNvSpPr/>
          <p:nvPr/>
        </p:nvSpPr>
        <p:spPr>
          <a:xfrm>
            <a:off x="3175" y="587293"/>
            <a:ext cx="12192000" cy="12775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pic>
        <p:nvPicPr>
          <p:cNvPr id="22" name="图片 21">
            <a:extLst>
              <a:ext uri="{FF2B5EF4-FFF2-40B4-BE49-F238E27FC236}">
                <a16:creationId xmlns:a16="http://schemas.microsoft.com/office/drawing/2014/main" id="{C3CA6F87-76F9-4569-8510-3AF53C7A8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0075" y="79229"/>
            <a:ext cx="1510680" cy="394332"/>
          </a:xfrm>
          <a:prstGeom prst="rect">
            <a:avLst/>
          </a:prstGeom>
        </p:spPr>
      </p:pic>
      <p:sp>
        <p:nvSpPr>
          <p:cNvPr id="16" name="任意多边形: 形状 15">
            <a:extLst>
              <a:ext uri="{FF2B5EF4-FFF2-40B4-BE49-F238E27FC236}">
                <a16:creationId xmlns:a16="http://schemas.microsoft.com/office/drawing/2014/main" id="{5C41540E-F45A-42D5-BB2A-0AE29BAAE88C}"/>
              </a:ext>
            </a:extLst>
          </p:cNvPr>
          <p:cNvSpPr/>
          <p:nvPr/>
        </p:nvSpPr>
        <p:spPr bwMode="auto">
          <a:xfrm>
            <a:off x="7488785" y="2642765"/>
            <a:ext cx="3865387" cy="2139309"/>
          </a:xfrm>
          <a:custGeom>
            <a:avLst/>
            <a:gdLst>
              <a:gd name="connsiteX0" fmla="*/ 0 w 7776540"/>
              <a:gd name="connsiteY0" fmla="*/ 209946 h 1259651"/>
              <a:gd name="connsiteX1" fmla="*/ 209946 w 7776540"/>
              <a:gd name="connsiteY1" fmla="*/ 0 h 1259651"/>
              <a:gd name="connsiteX2" fmla="*/ 7566594 w 7776540"/>
              <a:gd name="connsiteY2" fmla="*/ 0 h 1259651"/>
              <a:gd name="connsiteX3" fmla="*/ 7776540 w 7776540"/>
              <a:gd name="connsiteY3" fmla="*/ 209946 h 1259651"/>
              <a:gd name="connsiteX4" fmla="*/ 7776540 w 7776540"/>
              <a:gd name="connsiteY4" fmla="*/ 1049705 h 1259651"/>
              <a:gd name="connsiteX5" fmla="*/ 7566594 w 7776540"/>
              <a:gd name="connsiteY5" fmla="*/ 1259651 h 1259651"/>
              <a:gd name="connsiteX6" fmla="*/ 209946 w 7776540"/>
              <a:gd name="connsiteY6" fmla="*/ 1259651 h 1259651"/>
              <a:gd name="connsiteX7" fmla="*/ 0 w 7776540"/>
              <a:gd name="connsiteY7" fmla="*/ 1049705 h 1259651"/>
              <a:gd name="connsiteX8" fmla="*/ 0 w 7776540"/>
              <a:gd name="connsiteY8" fmla="*/ 209946 h 125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76540" h="1259651">
                <a:moveTo>
                  <a:pt x="0" y="209946"/>
                </a:moveTo>
                <a:cubicBezTo>
                  <a:pt x="0" y="93996"/>
                  <a:pt x="93996" y="0"/>
                  <a:pt x="209946" y="0"/>
                </a:cubicBezTo>
                <a:lnTo>
                  <a:pt x="7566594" y="0"/>
                </a:lnTo>
                <a:cubicBezTo>
                  <a:pt x="7682544" y="0"/>
                  <a:pt x="7776540" y="93996"/>
                  <a:pt x="7776540" y="209946"/>
                </a:cubicBezTo>
                <a:lnTo>
                  <a:pt x="7776540" y="1049705"/>
                </a:lnTo>
                <a:cubicBezTo>
                  <a:pt x="7776540" y="1165655"/>
                  <a:pt x="7682544" y="1259651"/>
                  <a:pt x="7566594" y="1259651"/>
                </a:cubicBezTo>
                <a:lnTo>
                  <a:pt x="209946" y="1259651"/>
                </a:lnTo>
                <a:cubicBezTo>
                  <a:pt x="93996" y="1259651"/>
                  <a:pt x="0" y="1165655"/>
                  <a:pt x="0" y="1049705"/>
                </a:cubicBezTo>
                <a:lnTo>
                  <a:pt x="0" y="209946"/>
                </a:lnTo>
                <a:close/>
              </a:path>
            </a:pathLst>
          </a:custGeom>
          <a:solidFill>
            <a:schemeClr val="accent5">
              <a:lumMod val="75000"/>
            </a:schemeClr>
          </a:solidFill>
        </p:spPr>
        <p:style>
          <a:lnRef idx="2">
            <a:schemeClr val="lt1">
              <a:hueOff val="0"/>
              <a:satOff val="0"/>
              <a:lumOff val="0"/>
              <a:alphaOff val="0"/>
            </a:schemeClr>
          </a:lnRef>
          <a:fillRef idx="1">
            <a:schemeClr val="accent2">
              <a:hueOff val="-727682"/>
              <a:satOff val="-41961"/>
              <a:lumOff val="4314"/>
              <a:alphaOff val="0"/>
            </a:schemeClr>
          </a:fillRef>
          <a:effectRef idx="0">
            <a:schemeClr val="accent2">
              <a:hueOff val="-727682"/>
              <a:satOff val="-41961"/>
              <a:lumOff val="4314"/>
              <a:alphaOff val="0"/>
            </a:schemeClr>
          </a:effectRef>
          <a:fontRef idx="minor">
            <a:schemeClr val="lt1"/>
          </a:fontRef>
        </p:style>
        <p:txBody>
          <a:bodyPr lIns="171981" tIns="171981" rIns="171981" bIns="171981" spcCol="1270" anchor="ctr"/>
          <a:lstStyle/>
          <a:p>
            <a:pPr defTabSz="1289050">
              <a:lnSpc>
                <a:spcPct val="150000"/>
              </a:lnSpc>
              <a:spcAft>
                <a:spcPct val="35000"/>
              </a:spcAft>
              <a:defRPr/>
            </a:pPr>
            <a:r>
              <a:rPr lang="zh-CN" altLang="en-US" b="1" dirty="0">
                <a:latin typeface="微软雅黑" panose="020B0503020204020204" pitchFamily="34" charset="-122"/>
                <a:ea typeface="微软雅黑" panose="020B0503020204020204" pitchFamily="34" charset="-122"/>
              </a:rPr>
              <a:t>健全工作体系、强化部门协同，注重成果落地，着力构建以知识产权为导向的资源配置机制，支撑政府的科学决策和产业转型升级。</a:t>
            </a:r>
          </a:p>
        </p:txBody>
      </p:sp>
      <p:pic>
        <p:nvPicPr>
          <p:cNvPr id="2" name="图片 1">
            <a:extLst>
              <a:ext uri="{FF2B5EF4-FFF2-40B4-BE49-F238E27FC236}">
                <a16:creationId xmlns:a16="http://schemas.microsoft.com/office/drawing/2014/main" id="{635DE58E-7A45-475F-B193-DC8ABF9F192B}"/>
              </a:ext>
            </a:extLst>
          </p:cNvPr>
          <p:cNvPicPr>
            <a:picLocks noChangeAspect="1"/>
          </p:cNvPicPr>
          <p:nvPr/>
        </p:nvPicPr>
        <p:blipFill>
          <a:blip r:embed="rId4"/>
          <a:stretch>
            <a:fillRect/>
          </a:stretch>
        </p:blipFill>
        <p:spPr>
          <a:xfrm>
            <a:off x="431308" y="743999"/>
            <a:ext cx="6273242" cy="6015120"/>
          </a:xfrm>
          <a:prstGeom prst="rect">
            <a:avLst/>
          </a:prstGeom>
        </p:spPr>
      </p:pic>
    </p:spTree>
    <p:extLst>
      <p:ext uri="{BB962C8B-B14F-4D97-AF65-F5344CB8AC3E}">
        <p14:creationId xmlns:p14="http://schemas.microsoft.com/office/powerpoint/2010/main" val="333929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 fill="hold"/>
                                        <p:tgtEl>
                                          <p:spTgt spid="2"/>
                                        </p:tgtEl>
                                        <p:attrNameLst>
                                          <p:attrName>ppt_w</p:attrName>
                                        </p:attrNameLst>
                                      </p:cBhvr>
                                      <p:tavLst>
                                        <p:tav tm="0">
                                          <p:val>
                                            <p:fltVal val="0"/>
                                          </p:val>
                                        </p:tav>
                                        <p:tav tm="100000">
                                          <p:val>
                                            <p:strVal val="#ppt_w"/>
                                          </p:val>
                                        </p:tav>
                                      </p:tavLst>
                                    </p:anim>
                                    <p:anim calcmode="lin" valueType="num">
                                      <p:cBhvr>
                                        <p:cTn id="8" dur="1500" fill="hold"/>
                                        <p:tgtEl>
                                          <p:spTgt spid="2"/>
                                        </p:tgtEl>
                                        <p:attrNameLst>
                                          <p:attrName>ppt_h</p:attrName>
                                        </p:attrNameLst>
                                      </p:cBhvr>
                                      <p:tavLst>
                                        <p:tav tm="0">
                                          <p:val>
                                            <p:fltVal val="0"/>
                                          </p:val>
                                        </p:tav>
                                        <p:tav tm="100000">
                                          <p:val>
                                            <p:strVal val="#ppt_h"/>
                                          </p:val>
                                        </p:tav>
                                      </p:tavLst>
                                    </p:anim>
                                    <p:anim calcmode="lin" valueType="num">
                                      <p:cBhvr>
                                        <p:cTn id="9" dur="1500" fill="hold"/>
                                        <p:tgtEl>
                                          <p:spTgt spid="2"/>
                                        </p:tgtEl>
                                        <p:attrNameLst>
                                          <p:attrName>style.rotation</p:attrName>
                                        </p:attrNameLst>
                                      </p:cBhvr>
                                      <p:tavLst>
                                        <p:tav tm="0">
                                          <p:val>
                                            <p:fltVal val="360"/>
                                          </p:val>
                                        </p:tav>
                                        <p:tav tm="100000">
                                          <p:val>
                                            <p:fltVal val="0"/>
                                          </p:val>
                                        </p:tav>
                                      </p:tavLst>
                                    </p:anim>
                                    <p:animEffect transition="in" filter="fade">
                                      <p:cBhvr>
                                        <p:cTn id="10" dur="1500"/>
                                        <p:tgtEl>
                                          <p:spTgt spid="2"/>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2986197-D23F-4D77-93BE-4B608385F1BE}"/>
              </a:ext>
            </a:extLst>
          </p:cNvPr>
          <p:cNvSpPr/>
          <p:nvPr/>
        </p:nvSpPr>
        <p:spPr>
          <a:xfrm>
            <a:off x="1586" y="719159"/>
            <a:ext cx="12192000" cy="12775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pic>
        <p:nvPicPr>
          <p:cNvPr id="4" name="图片 3">
            <a:extLst>
              <a:ext uri="{FF2B5EF4-FFF2-40B4-BE49-F238E27FC236}">
                <a16:creationId xmlns:a16="http://schemas.microsoft.com/office/drawing/2014/main" id="{24619191-BDF7-458E-9447-EBB4F0898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0075" y="190144"/>
            <a:ext cx="1510680" cy="394332"/>
          </a:xfrm>
          <a:prstGeom prst="rect">
            <a:avLst/>
          </a:prstGeom>
        </p:spPr>
      </p:pic>
      <p:sp>
        <p:nvSpPr>
          <p:cNvPr id="7" name="矩形 6">
            <a:extLst>
              <a:ext uri="{FF2B5EF4-FFF2-40B4-BE49-F238E27FC236}">
                <a16:creationId xmlns:a16="http://schemas.microsoft.com/office/drawing/2014/main" id="{EA8F1B03-B5BB-4F83-8BF8-6C09B5899AD6}"/>
              </a:ext>
            </a:extLst>
          </p:cNvPr>
          <p:cNvSpPr/>
          <p:nvPr/>
        </p:nvSpPr>
        <p:spPr>
          <a:xfrm>
            <a:off x="2898633" y="134631"/>
            <a:ext cx="6397905" cy="400110"/>
          </a:xfrm>
          <a:prstGeom prst="rect">
            <a:avLst/>
          </a:prstGeom>
        </p:spPr>
        <p:txBody>
          <a:bodyPr wrap="square">
            <a:spAutoFit/>
          </a:bodyPr>
          <a:lstStyle/>
          <a:p>
            <a:pPr algn="ctr"/>
            <a:r>
              <a:rPr lang="zh-CN" altLang="en-US" sz="2000" b="1" dirty="0">
                <a:solidFill>
                  <a:schemeClr val="accent1">
                    <a:lumMod val="75000"/>
                  </a:schemeClr>
                </a:solidFill>
              </a:rPr>
              <a:t>（</a:t>
            </a:r>
            <a:r>
              <a:rPr lang="en-US" altLang="zh-CN" sz="2000" b="1" dirty="0">
                <a:solidFill>
                  <a:schemeClr val="accent1">
                    <a:lumMod val="75000"/>
                  </a:schemeClr>
                </a:solidFill>
              </a:rPr>
              <a:t>2</a:t>
            </a:r>
            <a:r>
              <a:rPr lang="zh-CN" altLang="en-US" sz="2000" b="1" dirty="0">
                <a:solidFill>
                  <a:schemeClr val="accent1">
                    <a:lumMod val="75000"/>
                  </a:schemeClr>
                </a:solidFill>
              </a:rPr>
              <a:t>）知识产权区域布局平台建设课题</a:t>
            </a:r>
            <a:endParaRPr lang="zh-CN" altLang="en-US" sz="2000" dirty="0"/>
          </a:p>
        </p:txBody>
      </p:sp>
      <p:sp>
        <p:nvSpPr>
          <p:cNvPr id="5" name="矩形: 圆角 4">
            <a:extLst>
              <a:ext uri="{FF2B5EF4-FFF2-40B4-BE49-F238E27FC236}">
                <a16:creationId xmlns:a16="http://schemas.microsoft.com/office/drawing/2014/main" id="{1132956A-1E16-4232-BE70-FC590CD9050B}"/>
              </a:ext>
            </a:extLst>
          </p:cNvPr>
          <p:cNvSpPr/>
          <p:nvPr/>
        </p:nvSpPr>
        <p:spPr>
          <a:xfrm>
            <a:off x="1567654" y="1122983"/>
            <a:ext cx="9793088" cy="1305469"/>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p:txBody>
      </p:sp>
      <p:sp>
        <p:nvSpPr>
          <p:cNvPr id="8" name="矩形: 圆角 7">
            <a:extLst>
              <a:ext uri="{FF2B5EF4-FFF2-40B4-BE49-F238E27FC236}">
                <a16:creationId xmlns:a16="http://schemas.microsoft.com/office/drawing/2014/main" id="{825EC715-038E-4E0D-B511-EB867A4E665A}"/>
              </a:ext>
            </a:extLst>
          </p:cNvPr>
          <p:cNvSpPr/>
          <p:nvPr/>
        </p:nvSpPr>
        <p:spPr>
          <a:xfrm>
            <a:off x="4700002" y="1099523"/>
            <a:ext cx="3528392" cy="432048"/>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加快人才队伍建设</a:t>
            </a:r>
          </a:p>
        </p:txBody>
      </p:sp>
      <p:sp>
        <p:nvSpPr>
          <p:cNvPr id="10" name="矩形 9">
            <a:extLst>
              <a:ext uri="{FF2B5EF4-FFF2-40B4-BE49-F238E27FC236}">
                <a16:creationId xmlns:a16="http://schemas.microsoft.com/office/drawing/2014/main" id="{01856758-5AB7-4A9F-AF53-0D4BBB6215D5}"/>
              </a:ext>
            </a:extLst>
          </p:cNvPr>
          <p:cNvSpPr/>
          <p:nvPr/>
        </p:nvSpPr>
        <p:spPr>
          <a:xfrm>
            <a:off x="2143718" y="1852388"/>
            <a:ext cx="2592288" cy="432048"/>
          </a:xfrm>
          <a:prstGeom prst="rect">
            <a:avLst/>
          </a:prstGeom>
          <a:noFill/>
          <a:ln w="38100">
            <a:no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FFFF00"/>
                </a:solidFill>
                <a:latin typeface="微软雅黑" panose="020B0503020204020204" pitchFamily="34" charset="-122"/>
                <a:ea typeface="微软雅黑" panose="020B0503020204020204" pitchFamily="34" charset="-122"/>
              </a:rPr>
              <a:t>数据获取、加工、分析</a:t>
            </a:r>
          </a:p>
        </p:txBody>
      </p:sp>
      <p:sp>
        <p:nvSpPr>
          <p:cNvPr id="11" name="矩形 10">
            <a:extLst>
              <a:ext uri="{FF2B5EF4-FFF2-40B4-BE49-F238E27FC236}">
                <a16:creationId xmlns:a16="http://schemas.microsoft.com/office/drawing/2014/main" id="{6166EAD1-2033-4BE6-B704-134BEB9952A6}"/>
              </a:ext>
            </a:extLst>
          </p:cNvPr>
          <p:cNvSpPr/>
          <p:nvPr/>
        </p:nvSpPr>
        <p:spPr>
          <a:xfrm>
            <a:off x="5179378" y="1849044"/>
            <a:ext cx="2592288" cy="432048"/>
          </a:xfrm>
          <a:prstGeom prst="rect">
            <a:avLst/>
          </a:prstGeom>
          <a:noFill/>
          <a:ln w="38100">
            <a:no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FFFF00"/>
                </a:solidFill>
                <a:latin typeface="微软雅黑" panose="020B0503020204020204" pitchFamily="34" charset="-122"/>
                <a:ea typeface="微软雅黑" panose="020B0503020204020204" pitchFamily="34" charset="-122"/>
              </a:rPr>
              <a:t>业务分析和数据洞察</a:t>
            </a:r>
          </a:p>
        </p:txBody>
      </p:sp>
      <p:sp>
        <p:nvSpPr>
          <p:cNvPr id="12" name="矩形 11">
            <a:extLst>
              <a:ext uri="{FF2B5EF4-FFF2-40B4-BE49-F238E27FC236}">
                <a16:creationId xmlns:a16="http://schemas.microsoft.com/office/drawing/2014/main" id="{5A509ED5-D769-44CB-93E4-857CA5C1E8D5}"/>
              </a:ext>
            </a:extLst>
          </p:cNvPr>
          <p:cNvSpPr/>
          <p:nvPr/>
        </p:nvSpPr>
        <p:spPr>
          <a:xfrm>
            <a:off x="8203714" y="1849044"/>
            <a:ext cx="2724980" cy="432048"/>
          </a:xfrm>
          <a:prstGeom prst="rect">
            <a:avLst/>
          </a:prstGeom>
          <a:noFill/>
          <a:ln w="38100">
            <a:no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b="1" dirty="0">
                <a:solidFill>
                  <a:srgbClr val="FFFF00"/>
                </a:solidFill>
                <a:latin typeface="微软雅黑" panose="020B0503020204020204" pitchFamily="34" charset="-122"/>
                <a:ea typeface="微软雅黑" panose="020B0503020204020204" pitchFamily="34" charset="-122"/>
              </a:rPr>
              <a:t>AI</a:t>
            </a:r>
            <a:r>
              <a:rPr lang="zh-CN" altLang="en-US" b="1" dirty="0">
                <a:solidFill>
                  <a:srgbClr val="FFFF00"/>
                </a:solidFill>
                <a:latin typeface="微软雅黑" panose="020B0503020204020204" pitchFamily="34" charset="-122"/>
                <a:ea typeface="微软雅黑" panose="020B0503020204020204" pitchFamily="34" charset="-122"/>
              </a:rPr>
              <a:t>和数据可视化技术研发</a:t>
            </a:r>
          </a:p>
        </p:txBody>
      </p:sp>
      <p:sp>
        <p:nvSpPr>
          <p:cNvPr id="13" name="矩形: 圆角 12">
            <a:extLst>
              <a:ext uri="{FF2B5EF4-FFF2-40B4-BE49-F238E27FC236}">
                <a16:creationId xmlns:a16="http://schemas.microsoft.com/office/drawing/2014/main" id="{9CFC9DA4-AC72-4EC3-AF0B-DABEB75C447D}"/>
              </a:ext>
            </a:extLst>
          </p:cNvPr>
          <p:cNvSpPr/>
          <p:nvPr/>
        </p:nvSpPr>
        <p:spPr>
          <a:xfrm>
            <a:off x="1567654" y="2624950"/>
            <a:ext cx="9793088" cy="529563"/>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微软雅黑" panose="020B0503020204020204" pitchFamily="34" charset="-122"/>
                <a:ea typeface="微软雅黑" panose="020B0503020204020204" pitchFamily="34" charset="-122"/>
              </a:rPr>
              <a:t>2.</a:t>
            </a:r>
            <a:r>
              <a:rPr lang="zh-CN" altLang="en-US" b="1" dirty="0">
                <a:solidFill>
                  <a:schemeClr val="bg1"/>
                </a:solidFill>
                <a:latin typeface="微软雅黑" panose="020B0503020204020204" pitchFamily="34" charset="-122"/>
                <a:ea typeface="微软雅黑" panose="020B0503020204020204" pitchFamily="34" charset="-122"/>
              </a:rPr>
              <a:t>进一步完善平台体系框架完善，与云平台更加紧密集成、共享</a:t>
            </a:r>
          </a:p>
        </p:txBody>
      </p:sp>
      <p:sp>
        <p:nvSpPr>
          <p:cNvPr id="18" name="矩形: 圆角 17">
            <a:extLst>
              <a:ext uri="{FF2B5EF4-FFF2-40B4-BE49-F238E27FC236}">
                <a16:creationId xmlns:a16="http://schemas.microsoft.com/office/drawing/2014/main" id="{5C7FE584-966B-4731-A286-BA5473604D03}"/>
              </a:ext>
            </a:extLst>
          </p:cNvPr>
          <p:cNvSpPr/>
          <p:nvPr/>
        </p:nvSpPr>
        <p:spPr>
          <a:xfrm>
            <a:off x="1567654" y="3351011"/>
            <a:ext cx="9793088" cy="529563"/>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r>
              <a:rPr lang="zh-CN" altLang="en-US" b="1" dirty="0">
                <a:solidFill>
                  <a:schemeClr val="bg1"/>
                </a:solidFill>
                <a:latin typeface="微软雅黑" panose="020B0503020204020204" pitchFamily="34" charset="-122"/>
                <a:ea typeface="微软雅黑" panose="020B0503020204020204" pitchFamily="34" charset="-122"/>
              </a:rPr>
              <a:t>全面推进学术团队和业务部门研究成果固化</a:t>
            </a:r>
          </a:p>
        </p:txBody>
      </p:sp>
      <p:sp>
        <p:nvSpPr>
          <p:cNvPr id="19" name="矩形: 圆角 18">
            <a:extLst>
              <a:ext uri="{FF2B5EF4-FFF2-40B4-BE49-F238E27FC236}">
                <a16:creationId xmlns:a16="http://schemas.microsoft.com/office/drawing/2014/main" id="{21B3B7AE-DFC5-44C4-9441-12189C933990}"/>
              </a:ext>
            </a:extLst>
          </p:cNvPr>
          <p:cNvSpPr/>
          <p:nvPr/>
        </p:nvSpPr>
        <p:spPr>
          <a:xfrm>
            <a:off x="1561083" y="4077072"/>
            <a:ext cx="9793088" cy="2590784"/>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539DB2E9-80DA-47EF-A697-BABC16ACADEF}"/>
              </a:ext>
            </a:extLst>
          </p:cNvPr>
          <p:cNvSpPr/>
          <p:nvPr/>
        </p:nvSpPr>
        <p:spPr>
          <a:xfrm>
            <a:off x="4700002" y="4077072"/>
            <a:ext cx="3528392" cy="432048"/>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尝试推动创新应用示范</a:t>
            </a:r>
          </a:p>
        </p:txBody>
      </p:sp>
      <p:sp>
        <p:nvSpPr>
          <p:cNvPr id="21" name="矩形 20">
            <a:extLst>
              <a:ext uri="{FF2B5EF4-FFF2-40B4-BE49-F238E27FC236}">
                <a16:creationId xmlns:a16="http://schemas.microsoft.com/office/drawing/2014/main" id="{E904B581-D2EB-430E-971A-8841BD72DC19}"/>
              </a:ext>
            </a:extLst>
          </p:cNvPr>
          <p:cNvSpPr/>
          <p:nvPr/>
        </p:nvSpPr>
        <p:spPr>
          <a:xfrm>
            <a:off x="2253943" y="4831893"/>
            <a:ext cx="6372708" cy="432048"/>
          </a:xfrm>
          <a:prstGeom prst="rect">
            <a:avLst/>
          </a:prstGeom>
          <a:noFill/>
          <a:ln w="38100">
            <a:no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b="1" dirty="0">
                <a:solidFill>
                  <a:srgbClr val="FFFF00"/>
                </a:solidFill>
                <a:latin typeface="微软雅黑" panose="020B0503020204020204" pitchFamily="34" charset="-122"/>
                <a:ea typeface="微软雅黑" panose="020B0503020204020204" pitchFamily="34" charset="-122"/>
              </a:rPr>
              <a:t>知识产权（专利语义检索、区域布局</a:t>
            </a:r>
            <a:r>
              <a:rPr lang="en-US" altLang="zh-CN" b="1" dirty="0">
                <a:solidFill>
                  <a:srgbClr val="FFFF00"/>
                </a:solidFill>
                <a:latin typeface="微软雅黑" panose="020B0503020204020204" pitchFamily="34" charset="-122"/>
                <a:ea typeface="微软雅黑" panose="020B0503020204020204" pitchFamily="34" charset="-122"/>
              </a:rPr>
              <a:t>+</a:t>
            </a:r>
            <a:r>
              <a:rPr lang="zh-CN" altLang="en-US" b="1" dirty="0">
                <a:solidFill>
                  <a:srgbClr val="FFFF00"/>
                </a:solidFill>
                <a:latin typeface="微软雅黑" panose="020B0503020204020204" pitchFamily="34" charset="-122"/>
                <a:ea typeface="微软雅黑" panose="020B0503020204020204" pitchFamily="34" charset="-122"/>
              </a:rPr>
              <a:t>导向目录，运营服务）</a:t>
            </a:r>
          </a:p>
        </p:txBody>
      </p:sp>
      <p:sp>
        <p:nvSpPr>
          <p:cNvPr id="22" name="矩形 21">
            <a:extLst>
              <a:ext uri="{FF2B5EF4-FFF2-40B4-BE49-F238E27FC236}">
                <a16:creationId xmlns:a16="http://schemas.microsoft.com/office/drawing/2014/main" id="{22BD1E23-0D7E-4244-A61D-9043D0A3DA6D}"/>
              </a:ext>
            </a:extLst>
          </p:cNvPr>
          <p:cNvSpPr/>
          <p:nvPr/>
        </p:nvSpPr>
        <p:spPr>
          <a:xfrm>
            <a:off x="2253943" y="5442587"/>
            <a:ext cx="6372708" cy="432048"/>
          </a:xfrm>
          <a:prstGeom prst="rect">
            <a:avLst/>
          </a:prstGeom>
          <a:noFill/>
          <a:ln w="38100">
            <a:no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b="1" dirty="0">
                <a:solidFill>
                  <a:srgbClr val="FFFF00"/>
                </a:solidFill>
                <a:latin typeface="微软雅黑" panose="020B0503020204020204" pitchFamily="34" charset="-122"/>
                <a:ea typeface="微软雅黑" panose="020B0503020204020204" pitchFamily="34" charset="-122"/>
              </a:rPr>
              <a:t>科技（项目申报查新、查重；找人才等创新资源匹配运用）</a:t>
            </a:r>
          </a:p>
        </p:txBody>
      </p:sp>
      <p:sp>
        <p:nvSpPr>
          <p:cNvPr id="25" name="矩形 24">
            <a:extLst>
              <a:ext uri="{FF2B5EF4-FFF2-40B4-BE49-F238E27FC236}">
                <a16:creationId xmlns:a16="http://schemas.microsoft.com/office/drawing/2014/main" id="{AB9EB0A3-8361-40F3-871F-1C1A49F494F3}"/>
              </a:ext>
            </a:extLst>
          </p:cNvPr>
          <p:cNvSpPr/>
          <p:nvPr/>
        </p:nvSpPr>
        <p:spPr>
          <a:xfrm>
            <a:off x="8742434" y="4831893"/>
            <a:ext cx="1721620" cy="432048"/>
          </a:xfrm>
          <a:prstGeom prst="rect">
            <a:avLst/>
          </a:prstGeom>
          <a:noFill/>
          <a:ln w="38100">
            <a:no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FFFF00"/>
                </a:solidFill>
                <a:latin typeface="微软雅黑" panose="020B0503020204020204" pitchFamily="34" charset="-122"/>
                <a:ea typeface="微软雅黑" panose="020B0503020204020204" pitchFamily="34" charset="-122"/>
              </a:rPr>
              <a:t>技术预见</a:t>
            </a:r>
          </a:p>
        </p:txBody>
      </p:sp>
      <p:sp>
        <p:nvSpPr>
          <p:cNvPr id="26" name="矩形 25">
            <a:extLst>
              <a:ext uri="{FF2B5EF4-FFF2-40B4-BE49-F238E27FC236}">
                <a16:creationId xmlns:a16="http://schemas.microsoft.com/office/drawing/2014/main" id="{FCE52C96-286C-42F6-9E6D-77744BC58324}"/>
              </a:ext>
            </a:extLst>
          </p:cNvPr>
          <p:cNvSpPr/>
          <p:nvPr/>
        </p:nvSpPr>
        <p:spPr>
          <a:xfrm>
            <a:off x="8768455" y="5442587"/>
            <a:ext cx="1721620" cy="432048"/>
          </a:xfrm>
          <a:prstGeom prst="rect">
            <a:avLst/>
          </a:prstGeom>
          <a:noFill/>
          <a:ln w="38100">
            <a:no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FFFF00"/>
                </a:solidFill>
                <a:latin typeface="微软雅黑" panose="020B0503020204020204" pitchFamily="34" charset="-122"/>
                <a:ea typeface="微软雅黑" panose="020B0503020204020204" pitchFamily="34" charset="-122"/>
              </a:rPr>
              <a:t>政策分析</a:t>
            </a:r>
          </a:p>
        </p:txBody>
      </p:sp>
      <p:sp>
        <p:nvSpPr>
          <p:cNvPr id="27" name="矩形 26">
            <a:extLst>
              <a:ext uri="{FF2B5EF4-FFF2-40B4-BE49-F238E27FC236}">
                <a16:creationId xmlns:a16="http://schemas.microsoft.com/office/drawing/2014/main" id="{DD2813E2-3A6D-4328-98E0-2E25D0CBDCF9}"/>
              </a:ext>
            </a:extLst>
          </p:cNvPr>
          <p:cNvSpPr/>
          <p:nvPr/>
        </p:nvSpPr>
        <p:spPr>
          <a:xfrm>
            <a:off x="2229319" y="6026413"/>
            <a:ext cx="6372708" cy="432048"/>
          </a:xfrm>
          <a:prstGeom prst="rect">
            <a:avLst/>
          </a:prstGeom>
          <a:noFill/>
          <a:ln w="38100">
            <a:noFill/>
            <a:prstDash val="dash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b="1" dirty="0">
                <a:solidFill>
                  <a:srgbClr val="FFFF00"/>
                </a:solidFill>
                <a:latin typeface="微软雅黑" panose="020B0503020204020204" pitchFamily="34" charset="-122"/>
                <a:ea typeface="微软雅黑" panose="020B0503020204020204" pitchFamily="34" charset="-122"/>
              </a:rPr>
              <a:t>决策支持（政府部门内部、跨部门；企业创新参考）</a:t>
            </a:r>
          </a:p>
        </p:txBody>
      </p:sp>
    </p:spTree>
    <p:extLst>
      <p:ext uri="{BB962C8B-B14F-4D97-AF65-F5344CB8AC3E}">
        <p14:creationId xmlns:p14="http://schemas.microsoft.com/office/powerpoint/2010/main" val="4208678189"/>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5" y="373050"/>
            <a:ext cx="12192000" cy="3456384"/>
          </a:xfrm>
          <a:prstGeom prst="rect">
            <a:avLst/>
          </a:prstGeom>
          <a:effectLst>
            <a:glow rad="127000">
              <a:schemeClr val="accent1">
                <a:alpha val="26000"/>
              </a:schemeClr>
            </a:glow>
            <a:outerShdw blurRad="50800" dist="50800" dir="5400000" algn="ctr" rotWithShape="0">
              <a:srgbClr val="000000">
                <a:alpha val="23000"/>
              </a:srgbClr>
            </a:outerShdw>
            <a:reflection endPos="0" dist="50800" dir="5400000" sy="-100000" algn="bl" rotWithShape="0"/>
          </a:effectLst>
        </p:spPr>
      </p:pic>
      <p:sp>
        <p:nvSpPr>
          <p:cNvPr id="17" name="TextBox 16"/>
          <p:cNvSpPr txBox="1"/>
          <p:nvPr/>
        </p:nvSpPr>
        <p:spPr>
          <a:xfrm>
            <a:off x="13514414" y="7029400"/>
            <a:ext cx="877163" cy="369332"/>
          </a:xfrm>
          <a:prstGeom prst="rect">
            <a:avLst/>
          </a:prstGeom>
          <a:noFill/>
        </p:spPr>
        <p:txBody>
          <a:bodyPr wrap="none" rtlCol="0">
            <a:spAutoFit/>
          </a:bodyPr>
          <a:lstStyle/>
          <a:p>
            <a:r>
              <a:rPr lang="zh-CN" altLang="en-US" dirty="0"/>
              <a:t>延时符</a:t>
            </a:r>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203" y="620688"/>
            <a:ext cx="2590800" cy="676275"/>
          </a:xfrm>
          <a:prstGeom prst="rect">
            <a:avLst/>
          </a:prstGeom>
        </p:spPr>
      </p:pic>
      <p:sp>
        <p:nvSpPr>
          <p:cNvPr id="7" name="矩形 6">
            <a:extLst>
              <a:ext uri="{FF2B5EF4-FFF2-40B4-BE49-F238E27FC236}">
                <a16:creationId xmlns:a16="http://schemas.microsoft.com/office/drawing/2014/main" id="{2B7A2D36-B7D4-4348-B8BA-D3A053187EB6}"/>
              </a:ext>
            </a:extLst>
          </p:cNvPr>
          <p:cNvSpPr/>
          <p:nvPr/>
        </p:nvSpPr>
        <p:spPr>
          <a:xfrm>
            <a:off x="2569195" y="3284984"/>
            <a:ext cx="9721080" cy="2422315"/>
          </a:xfrm>
          <a:prstGeom prst="rect">
            <a:avLst/>
          </a:prstGeom>
          <a:solidFill>
            <a:schemeClr val="bg1">
              <a:lumMod val="50000"/>
              <a:alpha val="1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a:extLst>
              <a:ext uri="{FF2B5EF4-FFF2-40B4-BE49-F238E27FC236}">
                <a16:creationId xmlns:a16="http://schemas.microsoft.com/office/drawing/2014/main" id="{EE9B8A0B-344F-4C72-BD52-F85F9F3743C5}"/>
              </a:ext>
            </a:extLst>
          </p:cNvPr>
          <p:cNvSpPr>
            <a:spLocks noChangeArrowheads="1"/>
          </p:cNvSpPr>
          <p:nvPr/>
        </p:nvSpPr>
        <p:spPr bwMode="auto">
          <a:xfrm>
            <a:off x="5017467" y="4254174"/>
            <a:ext cx="54719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66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敬 请 指 导 ！</a:t>
            </a:r>
          </a:p>
        </p:txBody>
      </p:sp>
      <p:sp>
        <p:nvSpPr>
          <p:cNvPr id="11" name="矩形 10">
            <a:extLst>
              <a:ext uri="{FF2B5EF4-FFF2-40B4-BE49-F238E27FC236}">
                <a16:creationId xmlns:a16="http://schemas.microsoft.com/office/drawing/2014/main" id="{5F6DF9FB-3F37-4CBD-8889-B14021C63E51}"/>
              </a:ext>
            </a:extLst>
          </p:cNvPr>
          <p:cNvSpPr/>
          <p:nvPr/>
        </p:nvSpPr>
        <p:spPr>
          <a:xfrm>
            <a:off x="0" y="6741368"/>
            <a:ext cx="12195175" cy="11663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28038472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接连接符 10">
            <a:extLst>
              <a:ext uri="{FF2B5EF4-FFF2-40B4-BE49-F238E27FC236}">
                <a16:creationId xmlns:a16="http://schemas.microsoft.com/office/drawing/2014/main" id="{D057A742-2AD6-45C3-9BD5-918EA9B5F3D0}"/>
              </a:ext>
            </a:extLst>
          </p:cNvPr>
          <p:cNvSpPr>
            <a:spLocks noChangeShapeType="1"/>
          </p:cNvSpPr>
          <p:nvPr/>
        </p:nvSpPr>
        <p:spPr bwMode="auto">
          <a:xfrm>
            <a:off x="-58738" y="908050"/>
            <a:ext cx="12252325" cy="0"/>
          </a:xfrm>
          <a:prstGeom prst="line">
            <a:avLst/>
          </a:prstGeom>
          <a:noFill/>
          <a:ln w="38100">
            <a:solidFill>
              <a:srgbClr val="0070C0"/>
            </a:solidFill>
            <a:bevel/>
          </a:ln>
          <a:extLst>
            <a:ext uri="{909E8E84-426E-40DD-AFC4-6F175D3DCCD1}">
              <a14:hiddenFill xmlns:a14="http://schemas.microsoft.com/office/drawing/2010/main">
                <a:noFill/>
              </a14:hiddenFill>
            </a:ext>
          </a:extLst>
        </p:spPr>
        <p:txBody>
          <a:bodyPr/>
          <a:lstStyle/>
          <a:p>
            <a:endParaRPr lang="zh-CN" altLang="en-US"/>
          </a:p>
        </p:txBody>
      </p:sp>
      <p:sp>
        <p:nvSpPr>
          <p:cNvPr id="5" name="TextBox 12">
            <a:extLst>
              <a:ext uri="{FF2B5EF4-FFF2-40B4-BE49-F238E27FC236}">
                <a16:creationId xmlns:a16="http://schemas.microsoft.com/office/drawing/2014/main" id="{060E9B6B-D52E-471F-99D8-967BEF761BF8}"/>
              </a:ext>
            </a:extLst>
          </p:cNvPr>
          <p:cNvSpPr>
            <a:spLocks noChangeArrowheads="1"/>
          </p:cNvSpPr>
          <p:nvPr/>
        </p:nvSpPr>
        <p:spPr bwMode="auto">
          <a:xfrm>
            <a:off x="1525587" y="188915"/>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zh-CN" altLang="en-US" b="1" dirty="0">
                <a:solidFill>
                  <a:srgbClr val="0070C0"/>
                </a:solidFill>
                <a:latin typeface="方正小标宋简体" pitchFamily="65" charset="-122"/>
                <a:ea typeface="方正小标宋简体" pitchFamily="65" charset="-122"/>
                <a:sym typeface="黑体" panose="02010609060101010101" pitchFamily="49" charset="-122"/>
              </a:rPr>
              <a:t>知识产权区域布局项目经费安排情况</a:t>
            </a:r>
          </a:p>
        </p:txBody>
      </p:sp>
      <p:pic>
        <p:nvPicPr>
          <p:cNvPr id="6" name="图片 5">
            <a:extLst>
              <a:ext uri="{FF2B5EF4-FFF2-40B4-BE49-F238E27FC236}">
                <a16:creationId xmlns:a16="http://schemas.microsoft.com/office/drawing/2014/main" id="{4689B89B-31FF-4DBC-A63B-CD840D6F05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5717" y="270708"/>
            <a:ext cx="1510680" cy="394332"/>
          </a:xfrm>
          <a:prstGeom prst="rect">
            <a:avLst/>
          </a:prstGeom>
        </p:spPr>
      </p:pic>
      <p:pic>
        <p:nvPicPr>
          <p:cNvPr id="7" name="Picture 2">
            <a:extLst>
              <a:ext uri="{FF2B5EF4-FFF2-40B4-BE49-F238E27FC236}">
                <a16:creationId xmlns:a16="http://schemas.microsoft.com/office/drawing/2014/main" id="{C75D9C98-E1DF-46E4-A635-7072B2D012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2977" y="1377210"/>
            <a:ext cx="3297849" cy="3920223"/>
          </a:xfrm>
          <a:prstGeom prst="rect">
            <a:avLst/>
          </a:prstGeom>
          <a:ln w="38100">
            <a:solidFill>
              <a:srgbClr val="FF0000"/>
            </a:solidFill>
          </a:ln>
        </p:spPr>
        <p:style>
          <a:lnRef idx="2">
            <a:schemeClr val="accent2"/>
          </a:lnRef>
          <a:fillRef idx="1">
            <a:schemeClr val="lt1"/>
          </a:fillRef>
          <a:effectRef idx="0">
            <a:schemeClr val="accent2"/>
          </a:effectRef>
          <a:fontRef idx="minor">
            <a:schemeClr val="dk1"/>
          </a:fontRef>
        </p:style>
      </p:pic>
      <p:sp>
        <p:nvSpPr>
          <p:cNvPr id="8" name="文本框 7">
            <a:extLst>
              <a:ext uri="{FF2B5EF4-FFF2-40B4-BE49-F238E27FC236}">
                <a16:creationId xmlns:a16="http://schemas.microsoft.com/office/drawing/2014/main" id="{FD057D67-D906-4AE0-8EAD-628F3C7C77B3}"/>
              </a:ext>
            </a:extLst>
          </p:cNvPr>
          <p:cNvSpPr txBox="1"/>
          <p:nvPr/>
        </p:nvSpPr>
        <p:spPr>
          <a:xfrm>
            <a:off x="100161" y="1583525"/>
            <a:ext cx="7109639" cy="400110"/>
          </a:xfrm>
          <a:prstGeom prst="rect">
            <a:avLst/>
          </a:prstGeom>
          <a:noFill/>
        </p:spPr>
        <p:txBody>
          <a:bodyPr wrap="none" rtlCol="0">
            <a:spAutoFit/>
          </a:bodyPr>
          <a:lstStyle/>
          <a:p>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依据</a:t>
            </a:r>
            <a:r>
              <a:rPr lang="en-US"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宁波市知识产权区域布局试点实施方案</a:t>
            </a:r>
            <a:r>
              <a:rPr lang="en-US" altLang="zh-CN" sz="2000" b="1" dirty="0">
                <a:solidFill>
                  <a:schemeClr val="accent5">
                    <a:lumMod val="75000"/>
                  </a:schemeClr>
                </a:solidFill>
                <a:latin typeface="微软雅黑" panose="020B0503020204020204" pitchFamily="34" charset="-122"/>
                <a:ea typeface="微软雅黑" panose="020B0503020204020204" pitchFamily="34" charset="-122"/>
              </a:rPr>
              <a:t>》</a:t>
            </a:r>
            <a:r>
              <a:rPr lang="zh-CN" altLang="en-US" sz="2000" b="1" dirty="0">
                <a:solidFill>
                  <a:schemeClr val="accent5">
                    <a:lumMod val="75000"/>
                  </a:schemeClr>
                </a:solidFill>
                <a:latin typeface="微软雅黑" panose="020B0503020204020204" pitchFamily="34" charset="-122"/>
                <a:ea typeface="微软雅黑" panose="020B0503020204020204" pitchFamily="34" charset="-122"/>
              </a:rPr>
              <a:t>三年总体安排</a:t>
            </a:r>
          </a:p>
        </p:txBody>
      </p:sp>
      <p:cxnSp>
        <p:nvCxnSpPr>
          <p:cNvPr id="10" name="直接连接符 9">
            <a:extLst>
              <a:ext uri="{FF2B5EF4-FFF2-40B4-BE49-F238E27FC236}">
                <a16:creationId xmlns:a16="http://schemas.microsoft.com/office/drawing/2014/main" id="{9FFD86EB-3AB9-4560-B1A0-7BB0FA09E678}"/>
              </a:ext>
            </a:extLst>
          </p:cNvPr>
          <p:cNvCxnSpPr>
            <a:cxnSpLocks/>
          </p:cNvCxnSpPr>
          <p:nvPr/>
        </p:nvCxnSpPr>
        <p:spPr>
          <a:xfrm flipH="1">
            <a:off x="7209800" y="1813757"/>
            <a:ext cx="1220248" cy="0"/>
          </a:xfrm>
          <a:prstGeom prst="line">
            <a:avLst/>
          </a:prstGeom>
          <a:ln w="28575">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矩形: 圆角 11">
            <a:extLst>
              <a:ext uri="{FF2B5EF4-FFF2-40B4-BE49-F238E27FC236}">
                <a16:creationId xmlns:a16="http://schemas.microsoft.com/office/drawing/2014/main" id="{162DFC3C-6492-4819-9CEA-B84344152CC5}"/>
              </a:ext>
            </a:extLst>
          </p:cNvPr>
          <p:cNvSpPr/>
          <p:nvPr/>
        </p:nvSpPr>
        <p:spPr>
          <a:xfrm>
            <a:off x="870549" y="2268281"/>
            <a:ext cx="5359492" cy="72074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三年总体经费：</a:t>
            </a:r>
            <a:r>
              <a:rPr lang="en-US" altLang="zh-CN" b="1" dirty="0">
                <a:solidFill>
                  <a:schemeClr val="bg1"/>
                </a:solidFill>
                <a:latin typeface="微软雅黑" panose="020B0503020204020204" pitchFamily="34" charset="-122"/>
                <a:ea typeface="微软雅黑" panose="020B0503020204020204" pitchFamily="34" charset="-122"/>
              </a:rPr>
              <a:t>1500</a:t>
            </a:r>
            <a:r>
              <a:rPr lang="zh-CN" altLang="en-US" b="1" dirty="0">
                <a:solidFill>
                  <a:schemeClr val="bg1"/>
                </a:solidFill>
                <a:latin typeface="微软雅黑" panose="020B0503020204020204" pitchFamily="34" charset="-122"/>
                <a:ea typeface="微软雅黑" panose="020B0503020204020204" pitchFamily="34" charset="-122"/>
              </a:rPr>
              <a:t>万元</a:t>
            </a:r>
          </a:p>
        </p:txBody>
      </p:sp>
      <p:sp>
        <p:nvSpPr>
          <p:cNvPr id="13" name="矩形 12">
            <a:extLst>
              <a:ext uri="{FF2B5EF4-FFF2-40B4-BE49-F238E27FC236}">
                <a16:creationId xmlns:a16="http://schemas.microsoft.com/office/drawing/2014/main" id="{8CE32170-700E-47C5-B928-2C741B9BCC73}"/>
              </a:ext>
            </a:extLst>
          </p:cNvPr>
          <p:cNvSpPr/>
          <p:nvPr/>
        </p:nvSpPr>
        <p:spPr>
          <a:xfrm>
            <a:off x="907449" y="3494930"/>
            <a:ext cx="1107552" cy="3914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2016</a:t>
            </a:r>
            <a:r>
              <a:rPr lang="zh-CN" altLang="en-US" b="1" dirty="0">
                <a:latin typeface="微软雅黑" panose="020B0503020204020204" pitchFamily="34" charset="-122"/>
                <a:ea typeface="微软雅黑" panose="020B0503020204020204" pitchFamily="34" charset="-122"/>
              </a:rPr>
              <a:t>年</a:t>
            </a:r>
          </a:p>
        </p:txBody>
      </p:sp>
      <p:sp>
        <p:nvSpPr>
          <p:cNvPr id="14" name="矩形: 圆角 13">
            <a:extLst>
              <a:ext uri="{FF2B5EF4-FFF2-40B4-BE49-F238E27FC236}">
                <a16:creationId xmlns:a16="http://schemas.microsoft.com/office/drawing/2014/main" id="{996D98B7-54F3-48CA-BC84-15E117C4C335}"/>
              </a:ext>
            </a:extLst>
          </p:cNvPr>
          <p:cNvSpPr/>
          <p:nvPr/>
        </p:nvSpPr>
        <p:spPr>
          <a:xfrm>
            <a:off x="2454724" y="3173223"/>
            <a:ext cx="3775317" cy="1034822"/>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b="1" dirty="0">
                <a:solidFill>
                  <a:schemeClr val="bg1"/>
                </a:solidFill>
                <a:latin typeface="微软雅黑" panose="020B0503020204020204" pitchFamily="34" charset="-122"/>
                <a:ea typeface="微软雅黑" panose="020B0503020204020204" pitchFamily="34" charset="-122"/>
              </a:rPr>
              <a:t>立项课题</a:t>
            </a:r>
            <a:r>
              <a:rPr lang="en-US" altLang="zh-CN" sz="1600" b="1" dirty="0">
                <a:solidFill>
                  <a:schemeClr val="bg1"/>
                </a:solidFill>
                <a:latin typeface="微软雅黑" panose="020B0503020204020204" pitchFamily="34" charset="-122"/>
                <a:ea typeface="微软雅黑" panose="020B0503020204020204" pitchFamily="34" charset="-122"/>
              </a:rPr>
              <a:t>22</a:t>
            </a:r>
            <a:r>
              <a:rPr lang="zh-CN" altLang="en-US" sz="1600" b="1" dirty="0">
                <a:solidFill>
                  <a:schemeClr val="bg1"/>
                </a:solidFill>
                <a:latin typeface="微软雅黑" panose="020B0503020204020204" pitchFamily="34" charset="-122"/>
                <a:ea typeface="微软雅黑" panose="020B0503020204020204" pitchFamily="34" charset="-122"/>
              </a:rPr>
              <a:t>个，经费总额</a:t>
            </a:r>
            <a:r>
              <a:rPr lang="en-US" altLang="zh-CN" sz="1600" b="1" dirty="0">
                <a:solidFill>
                  <a:schemeClr val="bg1"/>
                </a:solidFill>
                <a:latin typeface="微软雅黑" panose="020B0503020204020204" pitchFamily="34" charset="-122"/>
                <a:ea typeface="微软雅黑" panose="020B0503020204020204" pitchFamily="34" charset="-122"/>
              </a:rPr>
              <a:t>569.5</a:t>
            </a:r>
            <a:r>
              <a:rPr lang="zh-CN" altLang="en-US" sz="1600" b="1" dirty="0">
                <a:solidFill>
                  <a:schemeClr val="bg1"/>
                </a:solidFill>
                <a:latin typeface="微软雅黑" panose="020B0503020204020204" pitchFamily="34" charset="-122"/>
                <a:ea typeface="微软雅黑" panose="020B0503020204020204" pitchFamily="34" charset="-122"/>
              </a:rPr>
              <a:t>万元，当年拨付</a:t>
            </a:r>
            <a:r>
              <a:rPr lang="en-US" altLang="zh-CN" sz="1600" b="1" dirty="0">
                <a:solidFill>
                  <a:schemeClr val="bg1"/>
                </a:solidFill>
                <a:latin typeface="微软雅黑" panose="020B0503020204020204" pitchFamily="34" charset="-122"/>
                <a:ea typeface="微软雅黑" panose="020B0503020204020204" pitchFamily="34" charset="-122"/>
              </a:rPr>
              <a:t>455.6</a:t>
            </a:r>
            <a:r>
              <a:rPr lang="zh-CN" altLang="en-US" sz="1600" b="1" dirty="0">
                <a:solidFill>
                  <a:schemeClr val="bg1"/>
                </a:solidFill>
                <a:latin typeface="微软雅黑" panose="020B0503020204020204" pitchFamily="34" charset="-122"/>
                <a:ea typeface="微软雅黑" panose="020B0503020204020204" pitchFamily="34" charset="-122"/>
              </a:rPr>
              <a:t>万元，结转经费</a:t>
            </a:r>
            <a:r>
              <a:rPr lang="en-US" altLang="zh-CN" sz="1600" b="1" dirty="0">
                <a:solidFill>
                  <a:schemeClr val="bg1"/>
                </a:solidFill>
                <a:latin typeface="微软雅黑" panose="020B0503020204020204" pitchFamily="34" charset="-122"/>
                <a:ea typeface="微软雅黑" panose="020B0503020204020204" pitchFamily="34" charset="-122"/>
              </a:rPr>
              <a:t>113.9</a:t>
            </a:r>
            <a:r>
              <a:rPr lang="zh-CN" altLang="en-US" sz="1600" b="1" dirty="0">
                <a:solidFill>
                  <a:schemeClr val="bg1"/>
                </a:solidFill>
                <a:latin typeface="微软雅黑" panose="020B0503020204020204" pitchFamily="34" charset="-122"/>
                <a:ea typeface="微软雅黑" panose="020B0503020204020204" pitchFamily="34" charset="-122"/>
              </a:rPr>
              <a:t>万元</a:t>
            </a:r>
          </a:p>
        </p:txBody>
      </p:sp>
      <p:sp>
        <p:nvSpPr>
          <p:cNvPr id="16" name="矩形 15">
            <a:extLst>
              <a:ext uri="{FF2B5EF4-FFF2-40B4-BE49-F238E27FC236}">
                <a16:creationId xmlns:a16="http://schemas.microsoft.com/office/drawing/2014/main" id="{5D1A5787-595D-4CB0-A7EA-5A516215D62F}"/>
              </a:ext>
            </a:extLst>
          </p:cNvPr>
          <p:cNvSpPr/>
          <p:nvPr/>
        </p:nvSpPr>
        <p:spPr>
          <a:xfrm>
            <a:off x="907449" y="4639402"/>
            <a:ext cx="1107552" cy="3914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2017</a:t>
            </a:r>
            <a:r>
              <a:rPr lang="zh-CN" altLang="en-US" b="1" dirty="0">
                <a:latin typeface="微软雅黑" panose="020B0503020204020204" pitchFamily="34" charset="-122"/>
                <a:ea typeface="微软雅黑" panose="020B0503020204020204" pitchFamily="34" charset="-122"/>
              </a:rPr>
              <a:t>年</a:t>
            </a:r>
          </a:p>
        </p:txBody>
      </p:sp>
      <p:sp>
        <p:nvSpPr>
          <p:cNvPr id="17" name="矩形: 圆角 16">
            <a:extLst>
              <a:ext uri="{FF2B5EF4-FFF2-40B4-BE49-F238E27FC236}">
                <a16:creationId xmlns:a16="http://schemas.microsoft.com/office/drawing/2014/main" id="{A48329D7-D4F4-447F-8021-7A9CFB897D37}"/>
              </a:ext>
            </a:extLst>
          </p:cNvPr>
          <p:cNvSpPr/>
          <p:nvPr/>
        </p:nvSpPr>
        <p:spPr>
          <a:xfrm>
            <a:off x="2434540" y="4392364"/>
            <a:ext cx="3775316" cy="720750"/>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微软雅黑" panose="020B0503020204020204" pitchFamily="34" charset="-122"/>
                <a:ea typeface="微软雅黑" panose="020B0503020204020204" pitchFamily="34" charset="-122"/>
              </a:rPr>
              <a:t>未拨付经费</a:t>
            </a:r>
          </a:p>
        </p:txBody>
      </p:sp>
      <p:sp>
        <p:nvSpPr>
          <p:cNvPr id="18" name="矩形 17">
            <a:extLst>
              <a:ext uri="{FF2B5EF4-FFF2-40B4-BE49-F238E27FC236}">
                <a16:creationId xmlns:a16="http://schemas.microsoft.com/office/drawing/2014/main" id="{761928BA-01A3-484E-9146-CEDB01DC5274}"/>
              </a:ext>
            </a:extLst>
          </p:cNvPr>
          <p:cNvSpPr/>
          <p:nvPr/>
        </p:nvSpPr>
        <p:spPr>
          <a:xfrm>
            <a:off x="934567" y="5754245"/>
            <a:ext cx="1107552" cy="39140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2018</a:t>
            </a:r>
            <a:r>
              <a:rPr lang="zh-CN" altLang="en-US" b="1" dirty="0">
                <a:latin typeface="微软雅黑" panose="020B0503020204020204" pitchFamily="34" charset="-122"/>
                <a:ea typeface="微软雅黑" panose="020B0503020204020204" pitchFamily="34" charset="-122"/>
              </a:rPr>
              <a:t>年</a:t>
            </a:r>
          </a:p>
        </p:txBody>
      </p:sp>
      <p:sp>
        <p:nvSpPr>
          <p:cNvPr id="19" name="矩形: 圆角 18">
            <a:extLst>
              <a:ext uri="{FF2B5EF4-FFF2-40B4-BE49-F238E27FC236}">
                <a16:creationId xmlns:a16="http://schemas.microsoft.com/office/drawing/2014/main" id="{12DC12C4-3400-4E7D-937B-2E0900EA4E74}"/>
              </a:ext>
            </a:extLst>
          </p:cNvPr>
          <p:cNvSpPr/>
          <p:nvPr/>
        </p:nvSpPr>
        <p:spPr>
          <a:xfrm>
            <a:off x="2434540" y="5297433"/>
            <a:ext cx="3775316" cy="1305033"/>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1600" b="1" dirty="0">
                <a:solidFill>
                  <a:schemeClr val="bg1"/>
                </a:solidFill>
                <a:latin typeface="微软雅黑" panose="020B0503020204020204" pitchFamily="34" charset="-122"/>
                <a:ea typeface="微软雅黑" panose="020B0503020204020204" pitchFamily="34" charset="-122"/>
              </a:rPr>
              <a:t>设置导向目录编制、信息平台建设、企业推广应用三个课题，其中导向目录编制（</a:t>
            </a:r>
            <a:r>
              <a:rPr lang="en-US" altLang="zh-CN" sz="1600" b="1" dirty="0">
                <a:solidFill>
                  <a:schemeClr val="bg1"/>
                </a:solidFill>
                <a:latin typeface="微软雅黑" panose="020B0503020204020204" pitchFamily="34" charset="-122"/>
                <a:ea typeface="微软雅黑" panose="020B0503020204020204" pitchFamily="34" charset="-122"/>
              </a:rPr>
              <a:t>160</a:t>
            </a:r>
            <a:r>
              <a:rPr lang="zh-CN" altLang="en-US" sz="1600" b="1" dirty="0">
                <a:solidFill>
                  <a:schemeClr val="bg1"/>
                </a:solidFill>
                <a:latin typeface="微软雅黑" panose="020B0503020204020204" pitchFamily="34" charset="-122"/>
                <a:ea typeface="微软雅黑" panose="020B0503020204020204" pitchFamily="34" charset="-122"/>
              </a:rPr>
              <a:t>万）和信息平台建设（</a:t>
            </a:r>
            <a:r>
              <a:rPr lang="en-US" altLang="zh-CN" sz="1600" b="1" dirty="0">
                <a:solidFill>
                  <a:schemeClr val="bg1"/>
                </a:solidFill>
                <a:latin typeface="微软雅黑" panose="020B0503020204020204" pitchFamily="34" charset="-122"/>
                <a:ea typeface="微软雅黑" panose="020B0503020204020204" pitchFamily="34" charset="-122"/>
              </a:rPr>
              <a:t>600</a:t>
            </a:r>
            <a:r>
              <a:rPr lang="zh-CN" altLang="en-US" sz="1600" b="1" dirty="0">
                <a:solidFill>
                  <a:schemeClr val="bg1"/>
                </a:solidFill>
                <a:latin typeface="微软雅黑" panose="020B0503020204020204" pitchFamily="34" charset="-122"/>
                <a:ea typeface="微软雅黑" panose="020B0503020204020204" pitchFamily="34" charset="-122"/>
              </a:rPr>
              <a:t>万），共拨付经费</a:t>
            </a:r>
            <a:r>
              <a:rPr lang="en-US" altLang="zh-CN" sz="1600" b="1" dirty="0">
                <a:solidFill>
                  <a:schemeClr val="bg1"/>
                </a:solidFill>
                <a:latin typeface="微软雅黑" panose="020B0503020204020204" pitchFamily="34" charset="-122"/>
                <a:ea typeface="微软雅黑" panose="020B0503020204020204" pitchFamily="34" charset="-122"/>
              </a:rPr>
              <a:t>760</a:t>
            </a:r>
            <a:r>
              <a:rPr lang="zh-CN" altLang="en-US" sz="1600" b="1" dirty="0">
                <a:solidFill>
                  <a:schemeClr val="bg1"/>
                </a:solidFill>
                <a:latin typeface="微软雅黑" panose="020B0503020204020204" pitchFamily="34" charset="-122"/>
                <a:ea typeface="微软雅黑" panose="020B0503020204020204" pitchFamily="34" charset="-122"/>
              </a:rPr>
              <a:t>万</a:t>
            </a:r>
          </a:p>
        </p:txBody>
      </p:sp>
      <p:grpSp>
        <p:nvGrpSpPr>
          <p:cNvPr id="9" name="组合 8">
            <a:extLst>
              <a:ext uri="{FF2B5EF4-FFF2-40B4-BE49-F238E27FC236}">
                <a16:creationId xmlns:a16="http://schemas.microsoft.com/office/drawing/2014/main" id="{E9EC03CA-6662-4EA9-BCAD-874FA78B6DC6}"/>
              </a:ext>
            </a:extLst>
          </p:cNvPr>
          <p:cNvGrpSpPr/>
          <p:nvPr/>
        </p:nvGrpSpPr>
        <p:grpSpPr>
          <a:xfrm>
            <a:off x="6767841" y="5480789"/>
            <a:ext cx="5210175" cy="1188295"/>
            <a:chOff x="6767841" y="5480789"/>
            <a:chExt cx="5210175" cy="1188295"/>
          </a:xfrm>
        </p:grpSpPr>
        <p:pic>
          <p:nvPicPr>
            <p:cNvPr id="2" name="图片 1">
              <a:extLst>
                <a:ext uri="{FF2B5EF4-FFF2-40B4-BE49-F238E27FC236}">
                  <a16:creationId xmlns:a16="http://schemas.microsoft.com/office/drawing/2014/main" id="{0A22D6D0-9794-4044-9827-E1FAF3EBF799}"/>
                </a:ext>
              </a:extLst>
            </p:cNvPr>
            <p:cNvPicPr>
              <a:picLocks noChangeAspect="1"/>
            </p:cNvPicPr>
            <p:nvPr/>
          </p:nvPicPr>
          <p:blipFill>
            <a:blip r:embed="rId5"/>
            <a:stretch>
              <a:fillRect/>
            </a:stretch>
          </p:blipFill>
          <p:spPr>
            <a:xfrm>
              <a:off x="6767841" y="5480789"/>
              <a:ext cx="5210175" cy="1188295"/>
            </a:xfrm>
            <a:prstGeom prst="rect">
              <a:avLst/>
            </a:prstGeom>
            <a:ln w="28575">
              <a:solidFill>
                <a:schemeClr val="accent1"/>
              </a:solidFill>
            </a:ln>
          </p:spPr>
        </p:pic>
        <p:sp>
          <p:nvSpPr>
            <p:cNvPr id="3" name="椭圆 2">
              <a:extLst>
                <a:ext uri="{FF2B5EF4-FFF2-40B4-BE49-F238E27FC236}">
                  <a16:creationId xmlns:a16="http://schemas.microsoft.com/office/drawing/2014/main" id="{CE861D85-A875-4948-AC45-4B30FE5DF0AA}"/>
                </a:ext>
              </a:extLst>
            </p:cNvPr>
            <p:cNvSpPr/>
            <p:nvPr/>
          </p:nvSpPr>
          <p:spPr>
            <a:xfrm>
              <a:off x="7001851" y="6309320"/>
              <a:ext cx="832003" cy="359764"/>
            </a:xfrm>
            <a:prstGeom prst="ellipse">
              <a:avLst/>
            </a:prstGeom>
            <a:noFill/>
            <a:ln w="28575">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31137789"/>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5"/>
          <p:cNvSpPr/>
          <p:nvPr/>
        </p:nvSpPr>
        <p:spPr bwMode="auto">
          <a:xfrm>
            <a:off x="4513411" y="-27384"/>
            <a:ext cx="3167443" cy="1340768"/>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67" name="TextBox 59"/>
          <p:cNvSpPr txBox="1">
            <a:spLocks noChangeArrowheads="1"/>
          </p:cNvSpPr>
          <p:nvPr/>
        </p:nvSpPr>
        <p:spPr bwMode="auto">
          <a:xfrm>
            <a:off x="4441405" y="421038"/>
            <a:ext cx="3312368" cy="149579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solidFill>
                <a:latin typeface="微软雅黑" panose="020B0503020204020204" pitchFamily="34" charset="-122"/>
                <a:ea typeface="微软雅黑" panose="020B0503020204020204" pitchFamily="34" charset="-122"/>
              </a:rPr>
              <a:t>目录</a:t>
            </a:r>
            <a:r>
              <a:rPr lang="zh-CN" altLang="en-US" sz="4000" b="1" kern="0" dirty="0">
                <a:solidFill>
                  <a:schemeClr val="bg1"/>
                </a:solidFill>
                <a:latin typeface="微软雅黑" panose="020B0503020204020204" pitchFamily="34" charset="-122"/>
                <a:ea typeface="微软雅黑" panose="020B0503020204020204" pitchFamily="34" charset="-122"/>
              </a:rPr>
              <a:t> </a:t>
            </a:r>
            <a:endParaRPr lang="en-US" altLang="zh-CN" sz="4000" b="1" kern="0" dirty="0">
              <a:solidFill>
                <a:schemeClr val="bg1"/>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800" kern="0" dirty="0">
                <a:solidFill>
                  <a:srgbClr val="2F5EB0"/>
                </a:solidFill>
                <a:latin typeface="微软雅黑" panose="020B0503020204020204" pitchFamily="34" charset="-122"/>
                <a:ea typeface="微软雅黑" panose="020B0503020204020204" pitchFamily="34" charset="-122"/>
              </a:rPr>
              <a:t>Contents</a:t>
            </a:r>
            <a:endParaRPr lang="en-US" altLang="ko-KR" sz="2800" kern="0" dirty="0">
              <a:solidFill>
                <a:srgbClr val="2F5EB0"/>
              </a:solidFill>
              <a:latin typeface="微软雅黑" panose="020B0503020204020204" pitchFamily="34" charset="-122"/>
              <a:ea typeface="微软雅黑" panose="020B0503020204020204" pitchFamily="34" charset="-122"/>
            </a:endParaRPr>
          </a:p>
        </p:txBody>
      </p:sp>
      <p:sp>
        <p:nvSpPr>
          <p:cNvPr id="84" name="矩形 83"/>
          <p:cNvSpPr/>
          <p:nvPr/>
        </p:nvSpPr>
        <p:spPr>
          <a:xfrm flipH="1">
            <a:off x="-2" y="6525348"/>
            <a:ext cx="12195176"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flipH="1">
            <a:off x="-2" y="6596410"/>
            <a:ext cx="12195176"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原创设计师QQ598969553          _3"/>
          <p:cNvCxnSpPr/>
          <p:nvPr/>
        </p:nvCxnSpPr>
        <p:spPr>
          <a:xfrm>
            <a:off x="3101251" y="4013486"/>
            <a:ext cx="5954280"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原创设计师QQ598969553          _4"/>
          <p:cNvCxnSpPr/>
          <p:nvPr/>
        </p:nvCxnSpPr>
        <p:spPr>
          <a:xfrm flipV="1">
            <a:off x="3101251" y="4905732"/>
            <a:ext cx="5954280" cy="30824"/>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原创设计师QQ598969553          _11"/>
          <p:cNvSpPr txBox="1"/>
          <p:nvPr/>
        </p:nvSpPr>
        <p:spPr>
          <a:xfrm>
            <a:off x="3065246" y="3346016"/>
            <a:ext cx="6075446" cy="461665"/>
          </a:xfrm>
          <a:prstGeom prst="rect">
            <a:avLst/>
          </a:prstGeom>
          <a:noFill/>
        </p:spPr>
        <p:txBody>
          <a:bodyPr wrap="square" rtlCol="0">
            <a:spAutoFit/>
          </a:bodyPr>
          <a:lstStyle/>
          <a:p>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a:t>
            </a:r>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2016</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年立项的区域布局项目实施进展</a:t>
            </a:r>
          </a:p>
        </p:txBody>
      </p:sp>
      <p:sp>
        <p:nvSpPr>
          <p:cNvPr id="29" name="原创设计师QQ598969553          _12"/>
          <p:cNvSpPr txBox="1"/>
          <p:nvPr/>
        </p:nvSpPr>
        <p:spPr>
          <a:xfrm>
            <a:off x="3101297" y="4281709"/>
            <a:ext cx="5459095" cy="460375"/>
          </a:xfrm>
          <a:prstGeom prst="rect">
            <a:avLst/>
          </a:prstGeom>
          <a:noFill/>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三、宁波区域布局信息平台建设情况</a:t>
            </a:r>
          </a:p>
        </p:txBody>
      </p:sp>
      <p:sp>
        <p:nvSpPr>
          <p:cNvPr id="30" name="原创设计师QQ598969553          _13"/>
          <p:cNvSpPr txBox="1"/>
          <p:nvPr/>
        </p:nvSpPr>
        <p:spPr>
          <a:xfrm>
            <a:off x="3120447" y="5204463"/>
            <a:ext cx="5785777" cy="461665"/>
          </a:xfrm>
          <a:prstGeom prst="rect">
            <a:avLst/>
          </a:prstGeom>
          <a:noFill/>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四、</a:t>
            </a:r>
            <a:r>
              <a:rPr lang="en-US" altLang="zh-CN" sz="2400" dirty="0">
                <a:solidFill>
                  <a:prstClr val="black"/>
                </a:solidFill>
                <a:latin typeface="微软雅黑" panose="020B0503020204020204" pitchFamily="34" charset="-122"/>
                <a:ea typeface="微软雅黑" panose="020B0503020204020204" pitchFamily="34" charset="-122"/>
              </a:rPr>
              <a:t>2018</a:t>
            </a:r>
            <a:r>
              <a:rPr lang="zh-CN" altLang="en-US" sz="2400" dirty="0">
                <a:solidFill>
                  <a:prstClr val="black"/>
                </a:solidFill>
                <a:latin typeface="微软雅黑" panose="020B0503020204020204" pitchFamily="34" charset="-122"/>
                <a:ea typeface="微软雅黑" panose="020B0503020204020204" pitchFamily="34" charset="-122"/>
              </a:rPr>
              <a:t>宁波知识产权区域布局项目安排</a:t>
            </a: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5717" y="270708"/>
            <a:ext cx="1510680" cy="394332"/>
          </a:xfrm>
          <a:prstGeom prst="rect">
            <a:avLst/>
          </a:prstGeom>
        </p:spPr>
      </p:pic>
      <p:cxnSp>
        <p:nvCxnSpPr>
          <p:cNvPr id="23" name="原创设计师QQ598969553          _4"/>
          <p:cNvCxnSpPr/>
          <p:nvPr/>
        </p:nvCxnSpPr>
        <p:spPr>
          <a:xfrm flipV="1">
            <a:off x="3120447" y="5865899"/>
            <a:ext cx="5954280" cy="30824"/>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原创设计师QQ598969553          _13">
            <a:extLst>
              <a:ext uri="{FF2B5EF4-FFF2-40B4-BE49-F238E27FC236}">
                <a16:creationId xmlns:a16="http://schemas.microsoft.com/office/drawing/2014/main" id="{71C2DE12-5F10-465B-BB9B-B4EAF7FAAADA}"/>
              </a:ext>
            </a:extLst>
          </p:cNvPr>
          <p:cNvSpPr txBox="1"/>
          <p:nvPr/>
        </p:nvSpPr>
        <p:spPr>
          <a:xfrm>
            <a:off x="3065246" y="2493750"/>
            <a:ext cx="5785777" cy="461665"/>
          </a:xfrm>
          <a:prstGeom prst="rect">
            <a:avLst/>
          </a:prstGeom>
          <a:noFill/>
        </p:spPr>
        <p:txBody>
          <a:bodyPr wrap="square" rtlCol="0">
            <a:spAutoFit/>
          </a:bodyPr>
          <a:lstStyle/>
          <a:p>
            <a:r>
              <a:rPr lang="zh-CN" altLang="en-US" sz="2400" dirty="0">
                <a:solidFill>
                  <a:prstClr val="black"/>
                </a:solidFill>
                <a:latin typeface="微软雅黑" panose="020B0503020204020204" pitchFamily="34" charset="-122"/>
                <a:ea typeface="微软雅黑" panose="020B0503020204020204" pitchFamily="34" charset="-122"/>
              </a:rPr>
              <a:t>一、知识产权区域布局项目经费总体安排</a:t>
            </a:r>
          </a:p>
        </p:txBody>
      </p:sp>
      <p:cxnSp>
        <p:nvCxnSpPr>
          <p:cNvPr id="14" name="原创设计师QQ598969553          _3">
            <a:extLst>
              <a:ext uri="{FF2B5EF4-FFF2-40B4-BE49-F238E27FC236}">
                <a16:creationId xmlns:a16="http://schemas.microsoft.com/office/drawing/2014/main" id="{7AE76755-23BF-400E-A1A8-061893AB402D}"/>
              </a:ext>
            </a:extLst>
          </p:cNvPr>
          <p:cNvCxnSpPr/>
          <p:nvPr/>
        </p:nvCxnSpPr>
        <p:spPr>
          <a:xfrm>
            <a:off x="3101251" y="3161426"/>
            <a:ext cx="5954280"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439792"/>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17067" y="5517232"/>
            <a:ext cx="9735769" cy="584775"/>
          </a:xfrm>
          <a:prstGeom prst="rect">
            <a:avLst/>
          </a:prstGeom>
        </p:spPr>
        <p:txBody>
          <a:bodyPr wrap="square">
            <a:spAutoFit/>
          </a:bodyPr>
          <a:lstStyle/>
          <a:p>
            <a:r>
              <a:rPr lang="zh-CN" altLang="en-US" sz="1600" b="1" dirty="0">
                <a:solidFill>
                  <a:schemeClr val="accent1">
                    <a:lumMod val="75000"/>
                  </a:schemeClr>
                </a:solidFill>
              </a:rPr>
              <a:t>为推进知识产权区域布局研究工作，2016年立项</a:t>
            </a:r>
            <a:r>
              <a:rPr lang="zh-CN" altLang="en-US" sz="1600" b="1" dirty="0">
                <a:solidFill>
                  <a:srgbClr val="FF0000"/>
                </a:solidFill>
              </a:rPr>
              <a:t>22个</a:t>
            </a:r>
            <a:r>
              <a:rPr lang="zh-CN" altLang="en-US" sz="1600" b="1" dirty="0">
                <a:solidFill>
                  <a:schemeClr val="accent1">
                    <a:lumMod val="75000"/>
                  </a:schemeClr>
                </a:solidFill>
              </a:rPr>
              <a:t>研究课题，目前课题研究团队均已初步提交研究报告，即将进入评审验收阶段。</a:t>
            </a:r>
          </a:p>
        </p:txBody>
      </p:sp>
      <p:grpSp>
        <p:nvGrpSpPr>
          <p:cNvPr id="64" name="组合 63"/>
          <p:cNvGrpSpPr/>
          <p:nvPr/>
        </p:nvGrpSpPr>
        <p:grpSpPr>
          <a:xfrm>
            <a:off x="789871" y="2040813"/>
            <a:ext cx="1887694" cy="3067874"/>
            <a:chOff x="395288" y="1023938"/>
            <a:chExt cx="2016125" cy="3276600"/>
          </a:xfrm>
        </p:grpSpPr>
        <p:sp>
          <p:nvSpPr>
            <p:cNvPr id="65" name="矩形 20"/>
            <p:cNvSpPr>
              <a:spLocks noChangeArrowheads="1"/>
            </p:cNvSpPr>
            <p:nvPr/>
          </p:nvSpPr>
          <p:spPr bwMode="auto">
            <a:xfrm>
              <a:off x="395288" y="1023938"/>
              <a:ext cx="2016125" cy="3276600"/>
            </a:xfrm>
            <a:prstGeom prst="rect">
              <a:avLst/>
            </a:prstGeom>
            <a:solidFill>
              <a:srgbClr val="3E4E7C"/>
            </a:solidFill>
            <a:ln>
              <a:noFill/>
            </a:ln>
            <a:extLst>
              <a:ext uri="{91240B29-F687-4F45-9708-019B960494DF}">
                <a14:hiddenLine xmlns:a14="http://schemas.microsoft.com/office/drawing/2010/main" w="25400">
                  <a:solidFill>
                    <a:srgbClr val="395E8A"/>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endParaRPr>
            </a:p>
          </p:txBody>
        </p:sp>
        <p:sp>
          <p:nvSpPr>
            <p:cNvPr id="66" name="直角三角形 21"/>
            <p:cNvSpPr>
              <a:spLocks noChangeArrowheads="1"/>
            </p:cNvSpPr>
            <p:nvPr/>
          </p:nvSpPr>
          <p:spPr bwMode="auto">
            <a:xfrm flipH="1">
              <a:off x="395288" y="1023938"/>
              <a:ext cx="2016125" cy="3276600"/>
            </a:xfrm>
            <a:prstGeom prst="rtTriangle">
              <a:avLst/>
            </a:prstGeom>
            <a:solidFill>
              <a:srgbClr val="FFFFFF">
                <a:alpha val="9804"/>
              </a:srgbClr>
            </a:solidFill>
            <a:ln>
              <a:noFill/>
            </a:ln>
            <a:extLst>
              <a:ext uri="{91240B29-F687-4F45-9708-019B960494DF}">
                <a14:hiddenLine xmlns:a14="http://schemas.microsoft.com/office/drawing/2010/main" w="25400">
                  <a:solidFill>
                    <a:srgbClr val="395E8A"/>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endParaRPr>
            </a:p>
          </p:txBody>
        </p:sp>
        <p:sp>
          <p:nvSpPr>
            <p:cNvPr id="67" name="矩形 31"/>
            <p:cNvSpPr>
              <a:spLocks noChangeArrowheads="1"/>
            </p:cNvSpPr>
            <p:nvPr/>
          </p:nvSpPr>
          <p:spPr bwMode="auto">
            <a:xfrm>
              <a:off x="531866" y="1707863"/>
              <a:ext cx="1765300" cy="36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dirty="0">
                  <a:solidFill>
                    <a:schemeClr val="bg1"/>
                  </a:solidFill>
                  <a:ea typeface="微软雅黑" panose="020B0503020204020204" pitchFamily="34" charset="-122"/>
                  <a:sym typeface="Arial" panose="020B0604020202020204" pitchFamily="34" charset="0"/>
                </a:rPr>
                <a:t>数据资源类</a:t>
              </a:r>
              <a:endPar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TextBox 32"/>
            <p:cNvSpPr>
              <a:spLocks noChangeArrowheads="1"/>
            </p:cNvSpPr>
            <p:nvPr/>
          </p:nvSpPr>
          <p:spPr bwMode="auto">
            <a:xfrm>
              <a:off x="514863" y="2368749"/>
              <a:ext cx="1765300" cy="694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spcBef>
                  <a:spcPts val="800"/>
                </a:spcBef>
              </a:pPr>
              <a:r>
                <a:rPr lang="zh-CN" altLang="en-US" sz="1400" dirty="0">
                  <a:solidFill>
                    <a:schemeClr val="bg1"/>
                  </a:solidFill>
                  <a:ea typeface="微软雅黑" panose="020B0503020204020204" pitchFamily="34" charset="-122"/>
                  <a:sym typeface="Arial" panose="020B0604020202020204" pitchFamily="34" charset="0"/>
                </a:rPr>
                <a:t>提供创新资源配置基础数据支撑</a:t>
              </a:r>
            </a:p>
          </p:txBody>
        </p:sp>
        <p:sp>
          <p:nvSpPr>
            <p:cNvPr id="69" name="直接连接符 33"/>
            <p:cNvSpPr>
              <a:spLocks noChangeShapeType="1"/>
            </p:cNvSpPr>
            <p:nvPr/>
          </p:nvSpPr>
          <p:spPr bwMode="auto">
            <a:xfrm>
              <a:off x="701675" y="2282825"/>
              <a:ext cx="1403350" cy="1588"/>
            </a:xfrm>
            <a:prstGeom prst="line">
              <a:avLst/>
            </a:prstGeom>
            <a:noFill/>
            <a:ln w="9525">
              <a:solidFill>
                <a:srgbClr val="F2F2F2"/>
              </a:solidFill>
              <a:bevel/>
            </a:ln>
            <a:extLst>
              <a:ext uri="{909E8E84-426E-40DD-AFC4-6F175D3DCCD1}">
                <a14:hiddenFill xmlns:a14="http://schemas.microsoft.com/office/drawing/2010/main">
                  <a:noFill/>
                </a14:hiddenFill>
              </a:ext>
            </a:extLst>
          </p:spPr>
          <p:txBody>
            <a:bodyPr/>
            <a:lstStyle/>
            <a:p>
              <a:endParaRPr lang="zh-CN" altLang="en-US" sz="2400"/>
            </a:p>
          </p:txBody>
        </p:sp>
      </p:grpSp>
      <p:grpSp>
        <p:nvGrpSpPr>
          <p:cNvPr id="71" name="组合 70"/>
          <p:cNvGrpSpPr/>
          <p:nvPr/>
        </p:nvGrpSpPr>
        <p:grpSpPr>
          <a:xfrm>
            <a:off x="3010687" y="1091652"/>
            <a:ext cx="1841738" cy="3067873"/>
            <a:chOff x="2519363" y="1023938"/>
            <a:chExt cx="2016125" cy="3276600"/>
          </a:xfrm>
        </p:grpSpPr>
        <p:sp>
          <p:nvSpPr>
            <p:cNvPr id="72" name="矩形 35"/>
            <p:cNvSpPr>
              <a:spLocks noChangeArrowheads="1"/>
            </p:cNvSpPr>
            <p:nvPr/>
          </p:nvSpPr>
          <p:spPr bwMode="auto">
            <a:xfrm>
              <a:off x="2519363" y="1023938"/>
              <a:ext cx="2016125" cy="3276600"/>
            </a:xfrm>
            <a:prstGeom prst="rect">
              <a:avLst/>
            </a:prstGeom>
            <a:solidFill>
              <a:srgbClr val="178AA1"/>
            </a:solidFill>
            <a:ln>
              <a:noFill/>
            </a:ln>
            <a:extLst>
              <a:ext uri="{91240B29-F687-4F45-9708-019B960494DF}">
                <a14:hiddenLine xmlns:a14="http://schemas.microsoft.com/office/drawing/2010/main" w="25400">
                  <a:solidFill>
                    <a:srgbClr val="395E8A"/>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endParaRPr>
            </a:p>
          </p:txBody>
        </p:sp>
        <p:sp>
          <p:nvSpPr>
            <p:cNvPr id="73" name="直角三角形 36"/>
            <p:cNvSpPr>
              <a:spLocks noChangeArrowheads="1"/>
            </p:cNvSpPr>
            <p:nvPr/>
          </p:nvSpPr>
          <p:spPr bwMode="auto">
            <a:xfrm flipH="1">
              <a:off x="2519363" y="1023938"/>
              <a:ext cx="2016125" cy="3276600"/>
            </a:xfrm>
            <a:prstGeom prst="rtTriangle">
              <a:avLst/>
            </a:prstGeom>
            <a:solidFill>
              <a:srgbClr val="FFFFFF">
                <a:alpha val="9804"/>
              </a:srgbClr>
            </a:solidFill>
            <a:ln>
              <a:noFill/>
            </a:ln>
            <a:extLst>
              <a:ext uri="{91240B29-F687-4F45-9708-019B960494DF}">
                <a14:hiddenLine xmlns:a14="http://schemas.microsoft.com/office/drawing/2010/main" w="25400">
                  <a:solidFill>
                    <a:srgbClr val="395E8A"/>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endParaRPr>
            </a:p>
          </p:txBody>
        </p:sp>
        <p:sp>
          <p:nvSpPr>
            <p:cNvPr id="74" name="矩形 37"/>
            <p:cNvSpPr>
              <a:spLocks noChangeArrowheads="1"/>
            </p:cNvSpPr>
            <p:nvPr/>
          </p:nvSpPr>
          <p:spPr bwMode="auto">
            <a:xfrm>
              <a:off x="2643981" y="1707863"/>
              <a:ext cx="1766888" cy="36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dirty="0">
                  <a:solidFill>
                    <a:schemeClr val="bg1"/>
                  </a:solidFill>
                  <a:ea typeface="微软雅黑" panose="020B0503020204020204" pitchFamily="34" charset="-122"/>
                  <a:sym typeface="Arial" panose="020B0604020202020204" pitchFamily="34" charset="0"/>
                </a:rPr>
                <a:t>政策评价类</a:t>
              </a:r>
              <a:endPar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TextBox 38"/>
            <p:cNvSpPr>
              <a:spLocks noChangeArrowheads="1"/>
            </p:cNvSpPr>
            <p:nvPr/>
          </p:nvSpPr>
          <p:spPr bwMode="auto">
            <a:xfrm>
              <a:off x="2643736" y="2454023"/>
              <a:ext cx="1766888" cy="99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spcBef>
                  <a:spcPts val="800"/>
                </a:spcBef>
              </a:pPr>
              <a:r>
                <a:rPr lang="zh-CN" altLang="en-US" sz="1400" dirty="0">
                  <a:solidFill>
                    <a:schemeClr val="bg1"/>
                  </a:solidFill>
                  <a:ea typeface="微软雅黑" panose="020B0503020204020204" pitchFamily="34" charset="-122"/>
                  <a:sym typeface="Arial" panose="020B0604020202020204" pitchFamily="34" charset="0"/>
                </a:rPr>
                <a:t>开展政策对比，明确政策着力点和创新点</a:t>
              </a:r>
            </a:p>
          </p:txBody>
        </p:sp>
        <p:sp>
          <p:nvSpPr>
            <p:cNvPr id="76" name="直接连接符 39"/>
            <p:cNvSpPr>
              <a:spLocks noChangeShapeType="1"/>
            </p:cNvSpPr>
            <p:nvPr/>
          </p:nvSpPr>
          <p:spPr bwMode="auto">
            <a:xfrm>
              <a:off x="2825750" y="2282825"/>
              <a:ext cx="1403350" cy="1588"/>
            </a:xfrm>
            <a:prstGeom prst="line">
              <a:avLst/>
            </a:prstGeom>
            <a:noFill/>
            <a:ln w="9525">
              <a:solidFill>
                <a:srgbClr val="F2F2F2"/>
              </a:solidFill>
              <a:bevel/>
            </a:ln>
            <a:extLst>
              <a:ext uri="{909E8E84-426E-40DD-AFC4-6F175D3DCCD1}">
                <a14:hiddenFill xmlns:a14="http://schemas.microsoft.com/office/drawing/2010/main">
                  <a:noFill/>
                </a14:hiddenFill>
              </a:ext>
            </a:extLst>
          </p:spPr>
          <p:txBody>
            <a:bodyPr/>
            <a:lstStyle/>
            <a:p>
              <a:endParaRPr lang="zh-CN" altLang="en-US" sz="2400"/>
            </a:p>
          </p:txBody>
        </p:sp>
      </p:grpSp>
      <p:grpSp>
        <p:nvGrpSpPr>
          <p:cNvPr id="78" name="组合 77"/>
          <p:cNvGrpSpPr/>
          <p:nvPr/>
        </p:nvGrpSpPr>
        <p:grpSpPr>
          <a:xfrm>
            <a:off x="5221810" y="2023390"/>
            <a:ext cx="1931350" cy="3067873"/>
            <a:chOff x="6769099" y="1023938"/>
            <a:chExt cx="2016127" cy="3276600"/>
          </a:xfrm>
        </p:grpSpPr>
        <p:sp>
          <p:nvSpPr>
            <p:cNvPr id="79" name="矩形 45"/>
            <p:cNvSpPr>
              <a:spLocks noChangeArrowheads="1"/>
            </p:cNvSpPr>
            <p:nvPr/>
          </p:nvSpPr>
          <p:spPr bwMode="auto">
            <a:xfrm>
              <a:off x="6769101" y="1023938"/>
              <a:ext cx="2016125" cy="3276600"/>
            </a:xfrm>
            <a:prstGeom prst="rect">
              <a:avLst/>
            </a:prstGeom>
            <a:solidFill>
              <a:srgbClr val="31597F"/>
            </a:solidFill>
            <a:ln w="25400">
              <a:noFill/>
              <a:beve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endParaRPr>
            </a:p>
          </p:txBody>
        </p:sp>
        <p:sp>
          <p:nvSpPr>
            <p:cNvPr id="80" name="直角三角形 46"/>
            <p:cNvSpPr>
              <a:spLocks noChangeArrowheads="1"/>
            </p:cNvSpPr>
            <p:nvPr/>
          </p:nvSpPr>
          <p:spPr bwMode="auto">
            <a:xfrm flipH="1">
              <a:off x="6769099" y="1023938"/>
              <a:ext cx="2016125" cy="3276600"/>
            </a:xfrm>
            <a:prstGeom prst="rtTriangle">
              <a:avLst/>
            </a:prstGeom>
            <a:solidFill>
              <a:srgbClr val="FFFFFF">
                <a:alpha val="9804"/>
              </a:srgbClr>
            </a:solidFill>
            <a:ln w="25400">
              <a:noFill/>
              <a:beve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endParaRPr>
            </a:p>
          </p:txBody>
        </p:sp>
        <p:sp>
          <p:nvSpPr>
            <p:cNvPr id="81" name="矩形 47"/>
            <p:cNvSpPr>
              <a:spLocks noChangeArrowheads="1"/>
            </p:cNvSpPr>
            <p:nvPr/>
          </p:nvSpPr>
          <p:spPr bwMode="auto">
            <a:xfrm>
              <a:off x="6907971" y="1678584"/>
              <a:ext cx="1766888" cy="36158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b="1" dirty="0">
                  <a:solidFill>
                    <a:schemeClr val="bg1"/>
                  </a:solidFill>
                  <a:ea typeface="微软雅黑" panose="020B0503020204020204" pitchFamily="34" charset="-122"/>
                  <a:sym typeface="Arial" panose="020B0604020202020204" pitchFamily="34" charset="0"/>
                </a:rPr>
                <a:t>质量评价类</a:t>
              </a:r>
              <a:endPar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3" name="直接连接符 49"/>
            <p:cNvSpPr>
              <a:spLocks noChangeShapeType="1"/>
            </p:cNvSpPr>
            <p:nvPr/>
          </p:nvSpPr>
          <p:spPr bwMode="auto">
            <a:xfrm>
              <a:off x="7073902" y="2282825"/>
              <a:ext cx="1404938" cy="1588"/>
            </a:xfrm>
            <a:prstGeom prst="line">
              <a:avLst/>
            </a:prstGeom>
            <a:noFill/>
            <a:ln w="9525">
              <a:solidFill>
                <a:schemeClr val="bg1"/>
              </a:solidFill>
              <a:bevel/>
            </a:ln>
            <a:extLst>
              <a:ext uri="{909E8E84-426E-40DD-AFC4-6F175D3DCCD1}">
                <a14:hiddenFill xmlns:a14="http://schemas.microsoft.com/office/drawing/2010/main">
                  <a:noFill/>
                </a14:hiddenFill>
              </a:ext>
            </a:extLst>
          </p:spPr>
          <p:txBody>
            <a:bodyPr/>
            <a:lstStyle/>
            <a:p>
              <a:endParaRPr lang="zh-CN" altLang="en-US" sz="2400"/>
            </a:p>
          </p:txBody>
        </p:sp>
      </p:grpSp>
      <p:grpSp>
        <p:nvGrpSpPr>
          <p:cNvPr id="85" name="组合 84"/>
          <p:cNvGrpSpPr/>
          <p:nvPr/>
        </p:nvGrpSpPr>
        <p:grpSpPr>
          <a:xfrm>
            <a:off x="7458586" y="1091652"/>
            <a:ext cx="1841738" cy="3067872"/>
            <a:chOff x="4643438" y="1023938"/>
            <a:chExt cx="2016125" cy="3276600"/>
          </a:xfrm>
          <a:solidFill>
            <a:schemeClr val="accent1">
              <a:lumMod val="75000"/>
            </a:schemeClr>
          </a:solidFill>
        </p:grpSpPr>
        <p:sp>
          <p:nvSpPr>
            <p:cNvPr id="86" name="矩形 40"/>
            <p:cNvSpPr>
              <a:spLocks noChangeArrowheads="1"/>
            </p:cNvSpPr>
            <p:nvPr/>
          </p:nvSpPr>
          <p:spPr bwMode="auto">
            <a:xfrm>
              <a:off x="4643438" y="1023938"/>
              <a:ext cx="2016125" cy="3276600"/>
            </a:xfrm>
            <a:prstGeom prst="rect">
              <a:avLst/>
            </a:prstGeom>
            <a:solidFill>
              <a:srgbClr val="178AA1"/>
            </a:solidFill>
            <a:ln>
              <a:noFill/>
            </a:ln>
            <a:extLst>
              <a:ext uri="{91240B29-F687-4F45-9708-019B960494DF}">
                <a14:hiddenLine xmlns:a14="http://schemas.microsoft.com/office/drawing/2010/main" w="25400">
                  <a:solidFill>
                    <a:srgbClr val="395E8A"/>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dirty="0">
                <a:solidFill>
                  <a:srgbClr val="FFFFFF"/>
                </a:solidFill>
              </a:endParaRPr>
            </a:p>
          </p:txBody>
        </p:sp>
        <p:sp>
          <p:nvSpPr>
            <p:cNvPr id="88" name="矩形 42"/>
            <p:cNvSpPr>
              <a:spLocks noChangeArrowheads="1"/>
            </p:cNvSpPr>
            <p:nvPr/>
          </p:nvSpPr>
          <p:spPr bwMode="auto">
            <a:xfrm>
              <a:off x="4764902" y="1661974"/>
              <a:ext cx="1766888" cy="3615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dirty="0">
                  <a:solidFill>
                    <a:schemeClr val="bg1"/>
                  </a:solidFill>
                  <a:ea typeface="微软雅黑" panose="020B0503020204020204" pitchFamily="34" charset="-122"/>
                  <a:sym typeface="Arial" panose="020B0604020202020204" pitchFamily="34" charset="0"/>
                </a:rPr>
                <a:t>产业研究类</a:t>
              </a:r>
              <a:endPar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0" name="直接连接符 44"/>
            <p:cNvSpPr>
              <a:spLocks noChangeShapeType="1"/>
            </p:cNvSpPr>
            <p:nvPr/>
          </p:nvSpPr>
          <p:spPr bwMode="auto">
            <a:xfrm>
              <a:off x="4949825" y="2282825"/>
              <a:ext cx="1403350" cy="1588"/>
            </a:xfrm>
            <a:prstGeom prst="line">
              <a:avLst/>
            </a:prstGeom>
            <a:grpFill/>
            <a:ln w="9525">
              <a:solidFill>
                <a:srgbClr val="F2F2F2"/>
              </a:solidFill>
              <a:bevel/>
            </a:ln>
          </p:spPr>
          <p:txBody>
            <a:bodyPr/>
            <a:lstStyle/>
            <a:p>
              <a:endParaRPr lang="zh-CN" altLang="en-US" sz="2400"/>
            </a:p>
          </p:txBody>
        </p:sp>
      </p:grpSp>
      <p:grpSp>
        <p:nvGrpSpPr>
          <p:cNvPr id="92" name="组合 91"/>
          <p:cNvGrpSpPr/>
          <p:nvPr/>
        </p:nvGrpSpPr>
        <p:grpSpPr>
          <a:xfrm>
            <a:off x="9666403" y="2040814"/>
            <a:ext cx="1931350" cy="3067873"/>
            <a:chOff x="6769099" y="1023938"/>
            <a:chExt cx="2016126" cy="3276600"/>
          </a:xfrm>
        </p:grpSpPr>
        <p:sp>
          <p:nvSpPr>
            <p:cNvPr id="93" name="矩形 45"/>
            <p:cNvSpPr>
              <a:spLocks noChangeArrowheads="1"/>
            </p:cNvSpPr>
            <p:nvPr/>
          </p:nvSpPr>
          <p:spPr bwMode="auto">
            <a:xfrm>
              <a:off x="6769099" y="1023938"/>
              <a:ext cx="2016125" cy="3276600"/>
            </a:xfrm>
            <a:prstGeom prst="rect">
              <a:avLst/>
            </a:prstGeom>
            <a:solidFill>
              <a:srgbClr val="3E4E7C"/>
            </a:solidFill>
            <a:ln>
              <a:noFill/>
            </a:ln>
            <a:extLst>
              <a:ext uri="{91240B29-F687-4F45-9708-019B960494DF}">
                <a14:hiddenLine xmlns:a14="http://schemas.microsoft.com/office/drawing/2010/main" w="25400">
                  <a:solidFill>
                    <a:srgbClr val="395E8A"/>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endParaRPr>
            </a:p>
          </p:txBody>
        </p:sp>
        <p:sp>
          <p:nvSpPr>
            <p:cNvPr id="94" name="直角三角形 46"/>
            <p:cNvSpPr>
              <a:spLocks noChangeArrowheads="1"/>
            </p:cNvSpPr>
            <p:nvPr/>
          </p:nvSpPr>
          <p:spPr bwMode="auto">
            <a:xfrm flipH="1">
              <a:off x="6769100" y="1023938"/>
              <a:ext cx="2016125" cy="3276600"/>
            </a:xfrm>
            <a:prstGeom prst="rtTriangle">
              <a:avLst/>
            </a:prstGeom>
            <a:solidFill>
              <a:srgbClr val="FFFFFF">
                <a:alpha val="9804"/>
              </a:srgbClr>
            </a:solidFill>
            <a:ln>
              <a:noFill/>
            </a:ln>
            <a:extLst>
              <a:ext uri="{91240B29-F687-4F45-9708-019B960494DF}">
                <a14:hiddenLine xmlns:a14="http://schemas.microsoft.com/office/drawing/2010/main" w="25400">
                  <a:solidFill>
                    <a:srgbClr val="395E8A"/>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a:solidFill>
                  <a:srgbClr val="FFFFFF"/>
                </a:solidFill>
              </a:endParaRPr>
            </a:p>
          </p:txBody>
        </p:sp>
        <p:sp>
          <p:nvSpPr>
            <p:cNvPr id="95" name="矩形 47"/>
            <p:cNvSpPr>
              <a:spLocks noChangeArrowheads="1"/>
            </p:cNvSpPr>
            <p:nvPr/>
          </p:nvSpPr>
          <p:spPr bwMode="auto">
            <a:xfrm>
              <a:off x="6892925" y="1707863"/>
              <a:ext cx="1766888" cy="36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b="1" dirty="0">
                  <a:solidFill>
                    <a:schemeClr val="bg1"/>
                  </a:solidFill>
                  <a:ea typeface="微软雅黑" panose="020B0503020204020204" pitchFamily="34" charset="-122"/>
                  <a:sym typeface="Arial" panose="020B0604020202020204" pitchFamily="34" charset="0"/>
                </a:rPr>
                <a:t>平台建设类</a:t>
              </a:r>
              <a:endPar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TextBox 48"/>
            <p:cNvSpPr>
              <a:spLocks noChangeArrowheads="1"/>
            </p:cNvSpPr>
            <p:nvPr/>
          </p:nvSpPr>
          <p:spPr bwMode="auto">
            <a:xfrm>
              <a:off x="6892925" y="2474279"/>
              <a:ext cx="1766888" cy="86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spcBef>
                  <a:spcPts val="800"/>
                </a:spcBef>
              </a:pPr>
              <a:r>
                <a:rPr lang="zh-CN" altLang="en-US" sz="1200" dirty="0">
                  <a:solidFill>
                    <a:schemeClr val="bg1"/>
                  </a:solidFill>
                  <a:ea typeface="微软雅黑" panose="020B0503020204020204" pitchFamily="34" charset="-122"/>
                  <a:sym typeface="Arial" panose="020B0604020202020204" pitchFamily="34" charset="0"/>
                </a:rPr>
                <a:t>为知识产权区域布局成果提供可视化展示、信息化服务</a:t>
              </a:r>
            </a:p>
          </p:txBody>
        </p:sp>
        <p:sp>
          <p:nvSpPr>
            <p:cNvPr id="97" name="直接连接符 49"/>
            <p:cNvSpPr>
              <a:spLocks noChangeShapeType="1"/>
            </p:cNvSpPr>
            <p:nvPr/>
          </p:nvSpPr>
          <p:spPr bwMode="auto">
            <a:xfrm>
              <a:off x="7073900" y="2282825"/>
              <a:ext cx="1404938" cy="1588"/>
            </a:xfrm>
            <a:prstGeom prst="line">
              <a:avLst/>
            </a:prstGeom>
            <a:noFill/>
            <a:ln w="9525">
              <a:solidFill>
                <a:srgbClr val="F2F2F2"/>
              </a:solidFill>
              <a:bevel/>
            </a:ln>
            <a:extLst>
              <a:ext uri="{909E8E84-426E-40DD-AFC4-6F175D3DCCD1}">
                <a14:hiddenFill xmlns:a14="http://schemas.microsoft.com/office/drawing/2010/main">
                  <a:noFill/>
                </a14:hiddenFill>
              </a:ext>
            </a:extLst>
          </p:spPr>
          <p:txBody>
            <a:bodyPr/>
            <a:lstStyle/>
            <a:p>
              <a:endParaRPr lang="zh-CN" altLang="en-US" sz="2400"/>
            </a:p>
          </p:txBody>
        </p:sp>
      </p:grpSp>
      <p:sp>
        <p:nvSpPr>
          <p:cNvPr id="100" name="直角三角形 36"/>
          <p:cNvSpPr>
            <a:spLocks noChangeArrowheads="1"/>
          </p:cNvSpPr>
          <p:nvPr/>
        </p:nvSpPr>
        <p:spPr bwMode="auto">
          <a:xfrm flipH="1">
            <a:off x="7455705" y="1119820"/>
            <a:ext cx="1841738" cy="3067873"/>
          </a:xfrm>
          <a:prstGeom prst="rtTriangle">
            <a:avLst/>
          </a:prstGeom>
          <a:solidFill>
            <a:srgbClr val="FFFFFF">
              <a:alpha val="9804"/>
            </a:srgbClr>
          </a:solidFill>
          <a:ln>
            <a:noFill/>
          </a:ln>
          <a:extLst>
            <a:ext uri="{91240B29-F687-4F45-9708-019B960494DF}">
              <a14:hiddenLine xmlns:a14="http://schemas.microsoft.com/office/drawing/2010/main" w="25400">
                <a:solidFill>
                  <a:srgbClr val="395E8A"/>
                </a:solidFill>
                <a:bevel/>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2400" dirty="0">
              <a:solidFill>
                <a:srgbClr val="FFFFFF"/>
              </a:solidFill>
            </a:endParaRPr>
          </a:p>
        </p:txBody>
      </p:sp>
      <p:sp>
        <p:nvSpPr>
          <p:cNvPr id="38" name="TextBox 43"/>
          <p:cNvSpPr>
            <a:spLocks noChangeArrowheads="1"/>
          </p:cNvSpPr>
          <p:nvPr/>
        </p:nvSpPr>
        <p:spPr bwMode="auto">
          <a:xfrm>
            <a:off x="5394109" y="3332362"/>
            <a:ext cx="1614059" cy="650240"/>
          </a:xfrm>
          <a:prstGeom prst="rect">
            <a:avLst/>
          </a:prstGeom>
          <a:no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spcBef>
                <a:spcPts val="800"/>
              </a:spcBef>
            </a:pPr>
            <a:r>
              <a:rPr lang="zh-CN" altLang="en-US" sz="1400" dirty="0">
                <a:solidFill>
                  <a:schemeClr val="bg1"/>
                </a:solidFill>
                <a:ea typeface="微软雅黑" panose="020B0503020204020204" pitchFamily="34" charset="-122"/>
                <a:sym typeface="Arial" panose="020B0604020202020204" pitchFamily="34" charset="0"/>
              </a:rPr>
              <a:t>提供资源配置的质量评价支撑</a:t>
            </a:r>
          </a:p>
        </p:txBody>
      </p:sp>
      <p:sp>
        <p:nvSpPr>
          <p:cNvPr id="39" name="TextBox 48"/>
          <p:cNvSpPr>
            <a:spLocks noChangeArrowheads="1"/>
          </p:cNvSpPr>
          <p:nvPr/>
        </p:nvSpPr>
        <p:spPr bwMode="auto">
          <a:xfrm>
            <a:off x="7631494" y="2443931"/>
            <a:ext cx="1490160" cy="65024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spcBef>
                <a:spcPts val="800"/>
              </a:spcBef>
            </a:pPr>
            <a:r>
              <a:rPr lang="zh-CN" altLang="en-US" sz="1400" dirty="0">
                <a:solidFill>
                  <a:schemeClr val="bg1"/>
                </a:solidFill>
                <a:ea typeface="微软雅黑" panose="020B0503020204020204" pitchFamily="34" charset="-122"/>
                <a:sym typeface="Arial" panose="020B0604020202020204" pitchFamily="34" charset="0"/>
              </a:rPr>
              <a:t>支撑细分领域导向目编制</a:t>
            </a:r>
          </a:p>
        </p:txBody>
      </p:sp>
      <p:sp>
        <p:nvSpPr>
          <p:cNvPr id="41" name="文本框 7"/>
          <p:cNvSpPr txBox="1"/>
          <p:nvPr/>
        </p:nvSpPr>
        <p:spPr bwMode="auto">
          <a:xfrm>
            <a:off x="2471168" y="218678"/>
            <a:ext cx="7266577" cy="521970"/>
          </a:xfrm>
          <a:prstGeom prst="rect">
            <a:avLst/>
          </a:prstGeom>
          <a:noFill/>
        </p:spPr>
        <p:txBody>
          <a:bodyPr wrap="square">
            <a:spAutoFit/>
          </a:bodyPr>
          <a:lstStyle/>
          <a:p>
            <a:pPr algn="ctr">
              <a:defRPr/>
            </a:pPr>
            <a:r>
              <a:rPr lang="zh-CN" altLang="en-US" sz="28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研究项目</a:t>
            </a:r>
          </a:p>
        </p:txBody>
      </p:sp>
      <p:sp>
        <p:nvSpPr>
          <p:cNvPr id="44" name="矩形 43"/>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192930" y="0"/>
            <a:ext cx="576065" cy="836712"/>
            <a:chOff x="841003" y="360040"/>
            <a:chExt cx="504056" cy="836712"/>
          </a:xfrm>
          <a:gradFill>
            <a:gsLst>
              <a:gs pos="0">
                <a:srgbClr val="0E1A40"/>
              </a:gs>
              <a:gs pos="100000">
                <a:srgbClr val="2F5EB0"/>
              </a:gs>
            </a:gsLst>
            <a:lin ang="13800000" scaled="0"/>
          </a:gradFill>
        </p:grpSpPr>
        <p:sp>
          <p:nvSpPr>
            <p:cNvPr id="46" name="矩形 45"/>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等腰三角形 46"/>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KSO_Shape"/>
          <p:cNvSpPr/>
          <p:nvPr/>
        </p:nvSpPr>
        <p:spPr bwMode="auto">
          <a:xfrm>
            <a:off x="334546" y="254607"/>
            <a:ext cx="292834"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49" name="图片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5717" y="270708"/>
            <a:ext cx="1510680" cy="394332"/>
          </a:xfrm>
          <a:prstGeom prst="rect">
            <a:avLst/>
          </a:prstGeom>
        </p:spPr>
      </p:pic>
      <p:sp>
        <p:nvSpPr>
          <p:cNvPr id="40" name="矩形 39"/>
          <p:cNvSpPr/>
          <p:nvPr/>
        </p:nvSpPr>
        <p:spPr>
          <a:xfrm flipH="1">
            <a:off x="-2" y="6525348"/>
            <a:ext cx="12195176"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flipH="1">
            <a:off x="-2" y="6596410"/>
            <a:ext cx="12195176"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t="3328" b="-1"/>
          <a:stretch/>
        </p:blipFill>
        <p:spPr>
          <a:xfrm>
            <a:off x="913011" y="548680"/>
            <a:ext cx="10585176" cy="6218903"/>
          </a:xfrm>
          <a:prstGeom prst="rect">
            <a:avLst/>
          </a:prstGeom>
        </p:spPr>
      </p:pic>
      <p:sp>
        <p:nvSpPr>
          <p:cNvPr id="4" name="文本框 3">
            <a:extLst>
              <a:ext uri="{FF2B5EF4-FFF2-40B4-BE49-F238E27FC236}">
                <a16:creationId xmlns:a16="http://schemas.microsoft.com/office/drawing/2014/main" id="{FB7B1BC0-3841-4C0D-A5B2-8A5C6104A4E0}"/>
              </a:ext>
            </a:extLst>
          </p:cNvPr>
          <p:cNvSpPr txBox="1"/>
          <p:nvPr/>
        </p:nvSpPr>
        <p:spPr>
          <a:xfrm>
            <a:off x="3793331" y="188640"/>
            <a:ext cx="5057795" cy="400110"/>
          </a:xfrm>
          <a:prstGeom prst="rect">
            <a:avLst/>
          </a:prstGeom>
          <a:solidFill>
            <a:srgbClr val="0070C0"/>
          </a:solidFill>
        </p:spPr>
        <p:txBody>
          <a:bodyPr wrap="none" rtlCol="0">
            <a:spAutoFit/>
          </a:bodyPr>
          <a:lstStyle/>
          <a:p>
            <a:r>
              <a:rPr lang="zh-CN" altLang="en-US" sz="2000" b="1" dirty="0">
                <a:solidFill>
                  <a:srgbClr val="FFFFFF"/>
                </a:solidFill>
              </a:rPr>
              <a:t>宁波市知识产权区域布局试点项目立项清单</a:t>
            </a: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5717" y="270708"/>
            <a:ext cx="1510680" cy="394332"/>
          </a:xfrm>
          <a:prstGeom prst="rect">
            <a:avLst/>
          </a:prstGeom>
        </p:spPr>
      </p:pic>
      <p:sp>
        <p:nvSpPr>
          <p:cNvPr id="9" name="矩形 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92929" y="0"/>
            <a:ext cx="576066" cy="836712"/>
            <a:chOff x="841002" y="360040"/>
            <a:chExt cx="504057" cy="836712"/>
          </a:xfrm>
          <a:gradFill>
            <a:gsLst>
              <a:gs pos="0">
                <a:srgbClr val="0E1A40"/>
              </a:gs>
              <a:gs pos="100000">
                <a:srgbClr val="2F5EB0"/>
              </a:gs>
            </a:gsLst>
            <a:lin ang="13800000" scaled="0"/>
          </a:gradFill>
        </p:grpSpPr>
        <p:sp>
          <p:nvSpPr>
            <p:cNvPr id="11" name="矩形 10"/>
            <p:cNvSpPr/>
            <p:nvPr/>
          </p:nvSpPr>
          <p:spPr>
            <a:xfrm>
              <a:off x="841002"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2" name="等腰三角形 1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9"/>
          <p:cNvSpPr txBox="1"/>
          <p:nvPr/>
        </p:nvSpPr>
        <p:spPr>
          <a:xfrm>
            <a:off x="905669" y="217805"/>
            <a:ext cx="6624736" cy="499110"/>
          </a:xfrm>
          <a:prstGeom prst="rect">
            <a:avLst/>
          </a:prstGeom>
          <a:noFill/>
        </p:spPr>
        <p:txBody>
          <a:bodyPr wrap="square" lIns="68580" tIns="34290" rIns="68580" bIns="34290" rtlCol="0">
            <a:spAutoFit/>
          </a:bodyPr>
          <a:lstStyle/>
          <a:p>
            <a:pPr marL="0" lvl="1"/>
            <a:r>
              <a:rPr lang="zh-CN" altLang="en-US" sz="2800" b="1" dirty="0">
                <a:solidFill>
                  <a:srgbClr val="2F5E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宁波知识产权区域布局资源调查</a:t>
            </a:r>
          </a:p>
        </p:txBody>
      </p:sp>
      <p:sp>
        <p:nvSpPr>
          <p:cNvPr id="4" name="文本框 3"/>
          <p:cNvSpPr txBox="1"/>
          <p:nvPr/>
        </p:nvSpPr>
        <p:spPr>
          <a:xfrm>
            <a:off x="316276" y="203375"/>
            <a:ext cx="373820"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68849" y="1280687"/>
            <a:ext cx="5237325" cy="819150"/>
            <a:chOff x="0" y="5391150"/>
            <a:chExt cx="3305175" cy="819150"/>
          </a:xfrm>
          <a:solidFill>
            <a:srgbClr val="F4E49E"/>
          </a:solidFill>
        </p:grpSpPr>
        <p:sp>
          <p:nvSpPr>
            <p:cNvPr id="21" name="矩形 20"/>
            <p:cNvSpPr/>
            <p:nvPr/>
          </p:nvSpPr>
          <p:spPr>
            <a:xfrm>
              <a:off x="0" y="5391150"/>
              <a:ext cx="2895600" cy="819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486025" y="5391150"/>
              <a:ext cx="819150" cy="8191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298657" y="2565308"/>
            <a:ext cx="5776477" cy="2722252"/>
            <a:chOff x="2531617" y="1808830"/>
            <a:chExt cx="7186267" cy="3500357"/>
          </a:xfrm>
        </p:grpSpPr>
        <p:grpSp>
          <p:nvGrpSpPr>
            <p:cNvPr id="27" name="组合 26"/>
            <p:cNvGrpSpPr/>
            <p:nvPr/>
          </p:nvGrpSpPr>
          <p:grpSpPr>
            <a:xfrm>
              <a:off x="2531617" y="1808830"/>
              <a:ext cx="7186267" cy="3500357"/>
              <a:chOff x="2289959" y="1761533"/>
              <a:chExt cx="7186267" cy="3500357"/>
            </a:xfrm>
          </p:grpSpPr>
          <p:sp>
            <p:nvSpPr>
              <p:cNvPr id="30" name="Rounded Rectangle 33"/>
              <p:cNvSpPr/>
              <p:nvPr/>
            </p:nvSpPr>
            <p:spPr>
              <a:xfrm flipH="1">
                <a:off x="7807186" y="4197321"/>
                <a:ext cx="1654113" cy="36878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1" name="Rounded Rectangle 31"/>
              <p:cNvSpPr/>
              <p:nvPr/>
            </p:nvSpPr>
            <p:spPr>
              <a:xfrm flipH="1">
                <a:off x="7825625" y="2947112"/>
                <a:ext cx="1650601" cy="368787"/>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p>
            </p:txBody>
          </p:sp>
          <p:grpSp>
            <p:nvGrpSpPr>
              <p:cNvPr id="32" name="组合 31"/>
              <p:cNvGrpSpPr/>
              <p:nvPr/>
            </p:nvGrpSpPr>
            <p:grpSpPr>
              <a:xfrm>
                <a:off x="2289959" y="2256841"/>
                <a:ext cx="7171340" cy="3005049"/>
                <a:chOff x="3145552" y="2720947"/>
                <a:chExt cx="7171340" cy="3005049"/>
              </a:xfrm>
            </p:grpSpPr>
            <p:grpSp>
              <p:nvGrpSpPr>
                <p:cNvPr id="36" name="组合 35"/>
                <p:cNvGrpSpPr/>
                <p:nvPr/>
              </p:nvGrpSpPr>
              <p:grpSpPr>
                <a:xfrm>
                  <a:off x="3145552" y="2720947"/>
                  <a:ext cx="7171340" cy="3005049"/>
                  <a:chOff x="3401553" y="2357494"/>
                  <a:chExt cx="7171340" cy="3005048"/>
                </a:xfrm>
              </p:grpSpPr>
              <p:grpSp>
                <p:nvGrpSpPr>
                  <p:cNvPr id="38" name="组合 37"/>
                  <p:cNvGrpSpPr/>
                  <p:nvPr/>
                </p:nvGrpSpPr>
                <p:grpSpPr>
                  <a:xfrm>
                    <a:off x="8204707" y="2427518"/>
                    <a:ext cx="2368186" cy="2836444"/>
                    <a:chOff x="9156778" y="2299292"/>
                    <a:chExt cx="3014283" cy="3610292"/>
                  </a:xfrm>
                </p:grpSpPr>
                <p:sp>
                  <p:nvSpPr>
                    <p:cNvPr id="50" name="Arc 21"/>
                    <p:cNvSpPr/>
                    <p:nvPr/>
                  </p:nvSpPr>
                  <p:spPr>
                    <a:xfrm flipH="1">
                      <a:off x="9156778" y="2479622"/>
                      <a:ext cx="1963822" cy="3216669"/>
                    </a:xfrm>
                    <a:prstGeom prst="arc">
                      <a:avLst>
                        <a:gd name="adj1" fmla="val 16200000"/>
                        <a:gd name="adj2" fmla="val 5426856"/>
                      </a:avLst>
                    </a:prstGeom>
                    <a:ln w="28575">
                      <a:solidFill>
                        <a:srgbClr val="29B9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Rounded Rectangle 31"/>
                    <p:cNvSpPr/>
                    <p:nvPr/>
                  </p:nvSpPr>
                  <p:spPr>
                    <a:xfrm flipH="1">
                      <a:off x="10070137" y="2299292"/>
                      <a:ext cx="2100924" cy="46940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p>
                  </p:txBody>
                </p:sp>
                <p:sp>
                  <p:nvSpPr>
                    <p:cNvPr id="52" name="Rounded Rectangle 32"/>
                    <p:cNvSpPr/>
                    <p:nvPr/>
                  </p:nvSpPr>
                  <p:spPr>
                    <a:xfrm flipH="1">
                      <a:off x="10087459" y="3893127"/>
                      <a:ext cx="2083602" cy="469401"/>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53" name="Rounded Rectangle 33"/>
                    <p:cNvSpPr/>
                    <p:nvPr/>
                  </p:nvSpPr>
                  <p:spPr>
                    <a:xfrm flipH="1">
                      <a:off x="10080070" y="5440185"/>
                      <a:ext cx="2090989" cy="46939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
                <p:nvSpPr>
                  <p:cNvPr id="39" name="Sev01"/>
                  <p:cNvSpPr>
                    <a:spLocks noChangeAspect="1"/>
                  </p:cNvSpPr>
                  <p:nvPr/>
                </p:nvSpPr>
                <p:spPr>
                  <a:xfrm flipH="1">
                    <a:off x="6761859" y="3367314"/>
                    <a:ext cx="997610" cy="997610"/>
                  </a:xfrm>
                  <a:prstGeom prst="ellipse">
                    <a:avLst/>
                  </a:prstGeom>
                  <a:noFill/>
                  <a:ln w="57150">
                    <a:solidFill>
                      <a:srgbClr val="29B9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bg1"/>
                      </a:solidFill>
                      <a:latin typeface="FontAwesome" pitchFamily="2" charset="0"/>
                    </a:endParaRPr>
                  </a:p>
                </p:txBody>
              </p:sp>
              <p:sp>
                <p:nvSpPr>
                  <p:cNvPr id="40" name="Arc 21"/>
                  <p:cNvSpPr/>
                  <p:nvPr/>
                </p:nvSpPr>
                <p:spPr>
                  <a:xfrm rot="10800000" flipH="1">
                    <a:off x="4403978" y="2883089"/>
                    <a:ext cx="1966059" cy="1966058"/>
                  </a:xfrm>
                  <a:prstGeom prst="arc">
                    <a:avLst>
                      <a:gd name="adj1" fmla="val 16200000"/>
                      <a:gd name="adj2" fmla="val 5426856"/>
                    </a:avLst>
                  </a:prstGeom>
                  <a:ln w="28575">
                    <a:solidFill>
                      <a:srgbClr val="29B9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Rounded Rectangle 31"/>
                  <p:cNvSpPr/>
                  <p:nvPr/>
                </p:nvSpPr>
                <p:spPr>
                  <a:xfrm flipH="1">
                    <a:off x="3463245" y="2694908"/>
                    <a:ext cx="1955220" cy="46939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p>
                </p:txBody>
              </p:sp>
              <p:sp>
                <p:nvSpPr>
                  <p:cNvPr id="42" name="Rounded Rectangle 33"/>
                  <p:cNvSpPr/>
                  <p:nvPr/>
                </p:nvSpPr>
                <p:spPr>
                  <a:xfrm flipH="1">
                    <a:off x="3515392" y="4495609"/>
                    <a:ext cx="1925596" cy="46939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3" name="Freeform 62"/>
                  <p:cNvSpPr>
                    <a:spLocks noEditPoints="1"/>
                  </p:cNvSpPr>
                  <p:nvPr/>
                </p:nvSpPr>
                <p:spPr bwMode="auto">
                  <a:xfrm>
                    <a:off x="6951229" y="3597416"/>
                    <a:ext cx="598296" cy="533405"/>
                  </a:xfrm>
                  <a:custGeom>
                    <a:avLst/>
                    <a:gdLst>
                      <a:gd name="T0" fmla="*/ 384 w 387"/>
                      <a:gd name="T1" fmla="*/ 320 h 345"/>
                      <a:gd name="T2" fmla="*/ 347 w 387"/>
                      <a:gd name="T3" fmla="*/ 241 h 345"/>
                      <a:gd name="T4" fmla="*/ 326 w 387"/>
                      <a:gd name="T5" fmla="*/ 226 h 345"/>
                      <a:gd name="T6" fmla="*/ 284 w 387"/>
                      <a:gd name="T7" fmla="*/ 226 h 345"/>
                      <a:gd name="T8" fmla="*/ 284 w 387"/>
                      <a:gd name="T9" fmla="*/ 214 h 345"/>
                      <a:gd name="T10" fmla="*/ 319 w 387"/>
                      <a:gd name="T11" fmla="*/ 214 h 345"/>
                      <a:gd name="T12" fmla="*/ 345 w 387"/>
                      <a:gd name="T13" fmla="*/ 187 h 345"/>
                      <a:gd name="T14" fmla="*/ 345 w 387"/>
                      <a:gd name="T15" fmla="*/ 27 h 345"/>
                      <a:gd name="T16" fmla="*/ 319 w 387"/>
                      <a:gd name="T17" fmla="*/ 0 h 345"/>
                      <a:gd name="T18" fmla="*/ 68 w 387"/>
                      <a:gd name="T19" fmla="*/ 0 h 345"/>
                      <a:gd name="T20" fmla="*/ 42 w 387"/>
                      <a:gd name="T21" fmla="*/ 27 h 345"/>
                      <a:gd name="T22" fmla="*/ 42 w 387"/>
                      <a:gd name="T23" fmla="*/ 187 h 345"/>
                      <a:gd name="T24" fmla="*/ 68 w 387"/>
                      <a:gd name="T25" fmla="*/ 214 h 345"/>
                      <a:gd name="T26" fmla="*/ 102 w 387"/>
                      <a:gd name="T27" fmla="*/ 214 h 345"/>
                      <a:gd name="T28" fmla="*/ 102 w 387"/>
                      <a:gd name="T29" fmla="*/ 226 h 345"/>
                      <a:gd name="T30" fmla="*/ 60 w 387"/>
                      <a:gd name="T31" fmla="*/ 226 h 345"/>
                      <a:gd name="T32" fmla="*/ 39 w 387"/>
                      <a:gd name="T33" fmla="*/ 241 h 345"/>
                      <a:gd name="T34" fmla="*/ 3 w 387"/>
                      <a:gd name="T35" fmla="*/ 320 h 345"/>
                      <a:gd name="T36" fmla="*/ 3 w 387"/>
                      <a:gd name="T37" fmla="*/ 338 h 345"/>
                      <a:gd name="T38" fmla="*/ 16 w 387"/>
                      <a:gd name="T39" fmla="*/ 345 h 345"/>
                      <a:gd name="T40" fmla="*/ 116 w 387"/>
                      <a:gd name="T41" fmla="*/ 345 h 345"/>
                      <a:gd name="T42" fmla="*/ 116 w 387"/>
                      <a:gd name="T43" fmla="*/ 345 h 345"/>
                      <a:gd name="T44" fmla="*/ 193 w 387"/>
                      <a:gd name="T45" fmla="*/ 345 h 345"/>
                      <a:gd name="T46" fmla="*/ 270 w 387"/>
                      <a:gd name="T47" fmla="*/ 345 h 345"/>
                      <a:gd name="T48" fmla="*/ 271 w 387"/>
                      <a:gd name="T49" fmla="*/ 345 h 345"/>
                      <a:gd name="T50" fmla="*/ 370 w 387"/>
                      <a:gd name="T51" fmla="*/ 345 h 345"/>
                      <a:gd name="T52" fmla="*/ 384 w 387"/>
                      <a:gd name="T53" fmla="*/ 338 h 345"/>
                      <a:gd name="T54" fmla="*/ 384 w 387"/>
                      <a:gd name="T55" fmla="*/ 320 h 345"/>
                      <a:gd name="T56" fmla="*/ 64 w 387"/>
                      <a:gd name="T57" fmla="*/ 187 h 345"/>
                      <a:gd name="T58" fmla="*/ 64 w 387"/>
                      <a:gd name="T59" fmla="*/ 27 h 345"/>
                      <a:gd name="T60" fmla="*/ 68 w 387"/>
                      <a:gd name="T61" fmla="*/ 23 h 345"/>
                      <a:gd name="T62" fmla="*/ 319 w 387"/>
                      <a:gd name="T63" fmla="*/ 23 h 345"/>
                      <a:gd name="T64" fmla="*/ 323 w 387"/>
                      <a:gd name="T65" fmla="*/ 27 h 345"/>
                      <a:gd name="T66" fmla="*/ 323 w 387"/>
                      <a:gd name="T67" fmla="*/ 187 h 345"/>
                      <a:gd name="T68" fmla="*/ 319 w 387"/>
                      <a:gd name="T69" fmla="*/ 191 h 345"/>
                      <a:gd name="T70" fmla="*/ 68 w 387"/>
                      <a:gd name="T71" fmla="*/ 191 h 345"/>
                      <a:gd name="T72" fmla="*/ 64 w 387"/>
                      <a:gd name="T73" fmla="*/ 187 h 345"/>
                      <a:gd name="T74" fmla="*/ 256 w 387"/>
                      <a:gd name="T75" fmla="*/ 316 h 345"/>
                      <a:gd name="T76" fmla="*/ 252 w 387"/>
                      <a:gd name="T77" fmla="*/ 318 h 345"/>
                      <a:gd name="T78" fmla="*/ 222 w 387"/>
                      <a:gd name="T79" fmla="*/ 319 h 345"/>
                      <a:gd name="T80" fmla="*/ 210 w 387"/>
                      <a:gd name="T81" fmla="*/ 319 h 345"/>
                      <a:gd name="T82" fmla="*/ 176 w 387"/>
                      <a:gd name="T83" fmla="*/ 319 h 345"/>
                      <a:gd name="T84" fmla="*/ 164 w 387"/>
                      <a:gd name="T85" fmla="*/ 319 h 345"/>
                      <a:gd name="T86" fmla="*/ 135 w 387"/>
                      <a:gd name="T87" fmla="*/ 318 h 345"/>
                      <a:gd name="T88" fmla="*/ 130 w 387"/>
                      <a:gd name="T89" fmla="*/ 316 h 345"/>
                      <a:gd name="T90" fmla="*/ 129 w 387"/>
                      <a:gd name="T91" fmla="*/ 311 h 345"/>
                      <a:gd name="T92" fmla="*/ 134 w 387"/>
                      <a:gd name="T93" fmla="*/ 288 h 345"/>
                      <a:gd name="T94" fmla="*/ 140 w 387"/>
                      <a:gd name="T95" fmla="*/ 283 h 345"/>
                      <a:gd name="T96" fmla="*/ 168 w 387"/>
                      <a:gd name="T97" fmla="*/ 283 h 345"/>
                      <a:gd name="T98" fmla="*/ 218 w 387"/>
                      <a:gd name="T99" fmla="*/ 283 h 345"/>
                      <a:gd name="T100" fmla="*/ 247 w 387"/>
                      <a:gd name="T101" fmla="*/ 283 h 345"/>
                      <a:gd name="T102" fmla="*/ 252 w 387"/>
                      <a:gd name="T103" fmla="*/ 288 h 345"/>
                      <a:gd name="T104" fmla="*/ 257 w 387"/>
                      <a:gd name="T105" fmla="*/ 311 h 345"/>
                      <a:gd name="T106" fmla="*/ 256 w 387"/>
                      <a:gd name="T107" fmla="*/ 316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7" h="345">
                        <a:moveTo>
                          <a:pt x="384" y="320"/>
                        </a:moveTo>
                        <a:cubicBezTo>
                          <a:pt x="347" y="241"/>
                          <a:pt x="347" y="241"/>
                          <a:pt x="347" y="241"/>
                        </a:cubicBezTo>
                        <a:cubicBezTo>
                          <a:pt x="343" y="232"/>
                          <a:pt x="334" y="226"/>
                          <a:pt x="326" y="226"/>
                        </a:cubicBezTo>
                        <a:cubicBezTo>
                          <a:pt x="284" y="226"/>
                          <a:pt x="284" y="226"/>
                          <a:pt x="284" y="226"/>
                        </a:cubicBezTo>
                        <a:cubicBezTo>
                          <a:pt x="284" y="214"/>
                          <a:pt x="284" y="214"/>
                          <a:pt x="284" y="214"/>
                        </a:cubicBezTo>
                        <a:cubicBezTo>
                          <a:pt x="319" y="214"/>
                          <a:pt x="319" y="214"/>
                          <a:pt x="319" y="214"/>
                        </a:cubicBezTo>
                        <a:cubicBezTo>
                          <a:pt x="333" y="214"/>
                          <a:pt x="345" y="202"/>
                          <a:pt x="345" y="187"/>
                        </a:cubicBezTo>
                        <a:cubicBezTo>
                          <a:pt x="345" y="27"/>
                          <a:pt x="345" y="27"/>
                          <a:pt x="345" y="27"/>
                        </a:cubicBezTo>
                        <a:cubicBezTo>
                          <a:pt x="345" y="12"/>
                          <a:pt x="333" y="0"/>
                          <a:pt x="319" y="0"/>
                        </a:cubicBezTo>
                        <a:cubicBezTo>
                          <a:pt x="68" y="0"/>
                          <a:pt x="68" y="0"/>
                          <a:pt x="68" y="0"/>
                        </a:cubicBezTo>
                        <a:cubicBezTo>
                          <a:pt x="53" y="0"/>
                          <a:pt x="42" y="12"/>
                          <a:pt x="42" y="27"/>
                        </a:cubicBezTo>
                        <a:cubicBezTo>
                          <a:pt x="42" y="187"/>
                          <a:pt x="42" y="187"/>
                          <a:pt x="42" y="187"/>
                        </a:cubicBezTo>
                        <a:cubicBezTo>
                          <a:pt x="42" y="202"/>
                          <a:pt x="53" y="214"/>
                          <a:pt x="68" y="214"/>
                        </a:cubicBezTo>
                        <a:cubicBezTo>
                          <a:pt x="102" y="214"/>
                          <a:pt x="102" y="214"/>
                          <a:pt x="102" y="214"/>
                        </a:cubicBezTo>
                        <a:cubicBezTo>
                          <a:pt x="102" y="226"/>
                          <a:pt x="102" y="226"/>
                          <a:pt x="102" y="226"/>
                        </a:cubicBezTo>
                        <a:cubicBezTo>
                          <a:pt x="60" y="226"/>
                          <a:pt x="60" y="226"/>
                          <a:pt x="60" y="226"/>
                        </a:cubicBezTo>
                        <a:cubicBezTo>
                          <a:pt x="52" y="226"/>
                          <a:pt x="43" y="232"/>
                          <a:pt x="39" y="241"/>
                        </a:cubicBezTo>
                        <a:cubicBezTo>
                          <a:pt x="3" y="320"/>
                          <a:pt x="3" y="320"/>
                          <a:pt x="3" y="320"/>
                        </a:cubicBezTo>
                        <a:cubicBezTo>
                          <a:pt x="0" y="326"/>
                          <a:pt x="0" y="333"/>
                          <a:pt x="3" y="338"/>
                        </a:cubicBezTo>
                        <a:cubicBezTo>
                          <a:pt x="6" y="342"/>
                          <a:pt x="10" y="345"/>
                          <a:pt x="16" y="345"/>
                        </a:cubicBezTo>
                        <a:cubicBezTo>
                          <a:pt x="116" y="345"/>
                          <a:pt x="116" y="345"/>
                          <a:pt x="116" y="345"/>
                        </a:cubicBezTo>
                        <a:cubicBezTo>
                          <a:pt x="116" y="345"/>
                          <a:pt x="116" y="345"/>
                          <a:pt x="116" y="345"/>
                        </a:cubicBezTo>
                        <a:cubicBezTo>
                          <a:pt x="193" y="345"/>
                          <a:pt x="193" y="345"/>
                          <a:pt x="193" y="345"/>
                        </a:cubicBezTo>
                        <a:cubicBezTo>
                          <a:pt x="270" y="345"/>
                          <a:pt x="270" y="345"/>
                          <a:pt x="270" y="345"/>
                        </a:cubicBezTo>
                        <a:cubicBezTo>
                          <a:pt x="270" y="345"/>
                          <a:pt x="271" y="345"/>
                          <a:pt x="271" y="345"/>
                        </a:cubicBezTo>
                        <a:cubicBezTo>
                          <a:pt x="370" y="345"/>
                          <a:pt x="370" y="345"/>
                          <a:pt x="370" y="345"/>
                        </a:cubicBezTo>
                        <a:cubicBezTo>
                          <a:pt x="376" y="345"/>
                          <a:pt x="381" y="342"/>
                          <a:pt x="384" y="338"/>
                        </a:cubicBezTo>
                        <a:cubicBezTo>
                          <a:pt x="387" y="333"/>
                          <a:pt x="387" y="326"/>
                          <a:pt x="384" y="320"/>
                        </a:cubicBezTo>
                        <a:close/>
                        <a:moveTo>
                          <a:pt x="64" y="187"/>
                        </a:moveTo>
                        <a:cubicBezTo>
                          <a:pt x="64" y="27"/>
                          <a:pt x="64" y="27"/>
                          <a:pt x="64" y="27"/>
                        </a:cubicBezTo>
                        <a:cubicBezTo>
                          <a:pt x="64" y="25"/>
                          <a:pt x="65" y="23"/>
                          <a:pt x="68" y="23"/>
                        </a:cubicBezTo>
                        <a:cubicBezTo>
                          <a:pt x="319" y="23"/>
                          <a:pt x="319" y="23"/>
                          <a:pt x="319" y="23"/>
                        </a:cubicBezTo>
                        <a:cubicBezTo>
                          <a:pt x="321" y="23"/>
                          <a:pt x="323" y="25"/>
                          <a:pt x="323" y="27"/>
                        </a:cubicBezTo>
                        <a:cubicBezTo>
                          <a:pt x="323" y="187"/>
                          <a:pt x="323" y="187"/>
                          <a:pt x="323" y="187"/>
                        </a:cubicBezTo>
                        <a:cubicBezTo>
                          <a:pt x="323" y="189"/>
                          <a:pt x="321" y="191"/>
                          <a:pt x="319" y="191"/>
                        </a:cubicBezTo>
                        <a:cubicBezTo>
                          <a:pt x="68" y="191"/>
                          <a:pt x="68" y="191"/>
                          <a:pt x="68" y="191"/>
                        </a:cubicBezTo>
                        <a:cubicBezTo>
                          <a:pt x="65" y="191"/>
                          <a:pt x="64" y="189"/>
                          <a:pt x="64" y="187"/>
                        </a:cubicBezTo>
                        <a:close/>
                        <a:moveTo>
                          <a:pt x="256" y="316"/>
                        </a:moveTo>
                        <a:cubicBezTo>
                          <a:pt x="255" y="318"/>
                          <a:pt x="254" y="318"/>
                          <a:pt x="252" y="318"/>
                        </a:cubicBezTo>
                        <a:cubicBezTo>
                          <a:pt x="222" y="319"/>
                          <a:pt x="222" y="319"/>
                          <a:pt x="222" y="319"/>
                        </a:cubicBezTo>
                        <a:cubicBezTo>
                          <a:pt x="210" y="319"/>
                          <a:pt x="210" y="319"/>
                          <a:pt x="210" y="319"/>
                        </a:cubicBezTo>
                        <a:cubicBezTo>
                          <a:pt x="176" y="319"/>
                          <a:pt x="176" y="319"/>
                          <a:pt x="176" y="319"/>
                        </a:cubicBezTo>
                        <a:cubicBezTo>
                          <a:pt x="164" y="319"/>
                          <a:pt x="164" y="319"/>
                          <a:pt x="164" y="319"/>
                        </a:cubicBezTo>
                        <a:cubicBezTo>
                          <a:pt x="135" y="318"/>
                          <a:pt x="135" y="318"/>
                          <a:pt x="135" y="318"/>
                        </a:cubicBezTo>
                        <a:cubicBezTo>
                          <a:pt x="133" y="318"/>
                          <a:pt x="131" y="318"/>
                          <a:pt x="130" y="316"/>
                        </a:cubicBezTo>
                        <a:cubicBezTo>
                          <a:pt x="129" y="315"/>
                          <a:pt x="129" y="313"/>
                          <a:pt x="129" y="311"/>
                        </a:cubicBezTo>
                        <a:cubicBezTo>
                          <a:pt x="134" y="288"/>
                          <a:pt x="134" y="288"/>
                          <a:pt x="134" y="288"/>
                        </a:cubicBezTo>
                        <a:cubicBezTo>
                          <a:pt x="135" y="285"/>
                          <a:pt x="137" y="283"/>
                          <a:pt x="140" y="283"/>
                        </a:cubicBezTo>
                        <a:cubicBezTo>
                          <a:pt x="168" y="283"/>
                          <a:pt x="168" y="283"/>
                          <a:pt x="168" y="283"/>
                        </a:cubicBezTo>
                        <a:cubicBezTo>
                          <a:pt x="218" y="283"/>
                          <a:pt x="218" y="283"/>
                          <a:pt x="218" y="283"/>
                        </a:cubicBezTo>
                        <a:cubicBezTo>
                          <a:pt x="247" y="283"/>
                          <a:pt x="247" y="283"/>
                          <a:pt x="247" y="283"/>
                        </a:cubicBezTo>
                        <a:cubicBezTo>
                          <a:pt x="249" y="283"/>
                          <a:pt x="251" y="285"/>
                          <a:pt x="252" y="288"/>
                        </a:cubicBezTo>
                        <a:cubicBezTo>
                          <a:pt x="257" y="311"/>
                          <a:pt x="257" y="311"/>
                          <a:pt x="257" y="311"/>
                        </a:cubicBezTo>
                        <a:cubicBezTo>
                          <a:pt x="258" y="313"/>
                          <a:pt x="257" y="315"/>
                          <a:pt x="256" y="31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44" name="文本框 43"/>
                  <p:cNvSpPr txBox="1"/>
                  <p:nvPr/>
                </p:nvSpPr>
                <p:spPr>
                  <a:xfrm>
                    <a:off x="3663094" y="2680194"/>
                    <a:ext cx="1491867" cy="514474"/>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宁波地区</a:t>
                    </a:r>
                  </a:p>
                </p:txBody>
              </p:sp>
              <p:sp>
                <p:nvSpPr>
                  <p:cNvPr id="45" name="文本框 44"/>
                  <p:cNvSpPr txBox="1"/>
                  <p:nvPr/>
                </p:nvSpPr>
                <p:spPr>
                  <a:xfrm>
                    <a:off x="3401553" y="4463054"/>
                    <a:ext cx="2153274" cy="514474"/>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长三角地区</a:t>
                    </a:r>
                  </a:p>
                </p:txBody>
              </p:sp>
              <p:sp>
                <p:nvSpPr>
                  <p:cNvPr id="46" name="文本框 45"/>
                  <p:cNvSpPr txBox="1"/>
                  <p:nvPr/>
                </p:nvSpPr>
                <p:spPr>
                  <a:xfrm>
                    <a:off x="8916800" y="2357494"/>
                    <a:ext cx="1651482" cy="514474"/>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科技</a:t>
                    </a:r>
                  </a:p>
                </p:txBody>
              </p:sp>
              <p:sp>
                <p:nvSpPr>
                  <p:cNvPr id="47" name="文本框 46"/>
                  <p:cNvSpPr txBox="1"/>
                  <p:nvPr/>
                </p:nvSpPr>
                <p:spPr>
                  <a:xfrm>
                    <a:off x="9020320" y="3601658"/>
                    <a:ext cx="1491867" cy="514474"/>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知识产权</a:t>
                    </a:r>
                  </a:p>
                </p:txBody>
              </p:sp>
              <p:sp>
                <p:nvSpPr>
                  <p:cNvPr id="48" name="文本框 47"/>
                  <p:cNvSpPr txBox="1"/>
                  <p:nvPr/>
                </p:nvSpPr>
                <p:spPr>
                  <a:xfrm>
                    <a:off x="9020320" y="4848068"/>
                    <a:ext cx="1468157" cy="514474"/>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产业</a:t>
                    </a:r>
                  </a:p>
                </p:txBody>
              </p:sp>
              <p:sp>
                <p:nvSpPr>
                  <p:cNvPr id="49" name="文本框 48"/>
                  <p:cNvSpPr txBox="1"/>
                  <p:nvPr/>
                </p:nvSpPr>
                <p:spPr>
                  <a:xfrm>
                    <a:off x="9008464" y="4267487"/>
                    <a:ext cx="1491867" cy="514474"/>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经济</a:t>
                    </a:r>
                  </a:p>
                </p:txBody>
              </p:sp>
            </p:grpSp>
            <p:cxnSp>
              <p:nvCxnSpPr>
                <p:cNvPr id="37" name="Straight Connector 25"/>
                <p:cNvCxnSpPr>
                  <a:stCxn id="52" idx="3"/>
                </p:cNvCxnSpPr>
                <p:nvPr/>
              </p:nvCxnSpPr>
              <p:spPr>
                <a:xfrm flipH="1">
                  <a:off x="6114036" y="4227570"/>
                  <a:ext cx="2565865" cy="22969"/>
                </a:xfrm>
                <a:prstGeom prst="line">
                  <a:avLst/>
                </a:prstGeom>
                <a:ln w="28575">
                  <a:solidFill>
                    <a:srgbClr val="29B9A6"/>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a:off x="2490558" y="1779387"/>
                <a:ext cx="1491867" cy="514474"/>
              </a:xfrm>
              <a:prstGeom prst="rect">
                <a:avLst/>
              </a:prstGeom>
              <a:noFill/>
            </p:spPr>
            <p:txBody>
              <a:bodyPr wrap="square" rtlCol="0">
                <a:spAutoFit/>
              </a:bodyPr>
              <a:lstStyle/>
              <a:p>
                <a:pPr algn="ctr"/>
                <a:r>
                  <a:rPr lang="zh-CN" altLang="en-US" sz="2000" b="1" dirty="0">
                    <a:solidFill>
                      <a:schemeClr val="accent3">
                        <a:lumMod val="50000"/>
                      </a:schemeClr>
                    </a:solidFill>
                    <a:latin typeface="微软雅黑" panose="020B0503020204020204" pitchFamily="34" charset="-122"/>
                    <a:ea typeface="微软雅黑" panose="020B0503020204020204" pitchFamily="34" charset="-122"/>
                  </a:rPr>
                  <a:t>研究区域</a:t>
                </a:r>
              </a:p>
            </p:txBody>
          </p:sp>
          <p:sp>
            <p:nvSpPr>
              <p:cNvPr id="34" name="文本框 33"/>
              <p:cNvSpPr txBox="1"/>
              <p:nvPr/>
            </p:nvSpPr>
            <p:spPr>
              <a:xfrm>
                <a:off x="7807187" y="1761533"/>
                <a:ext cx="1491867" cy="514474"/>
              </a:xfrm>
              <a:prstGeom prst="rect">
                <a:avLst/>
              </a:prstGeom>
              <a:noFill/>
            </p:spPr>
            <p:txBody>
              <a:bodyPr wrap="square" rtlCol="0">
                <a:spAutoFit/>
              </a:bodyPr>
              <a:lstStyle/>
              <a:p>
                <a:pPr algn="ctr"/>
                <a:r>
                  <a:rPr lang="zh-CN" altLang="en-US" sz="2000" b="1" dirty="0">
                    <a:solidFill>
                      <a:schemeClr val="accent3">
                        <a:lumMod val="50000"/>
                      </a:schemeClr>
                    </a:solidFill>
                    <a:latin typeface="微软雅黑" panose="020B0503020204020204" pitchFamily="34" charset="-122"/>
                    <a:ea typeface="微软雅黑" panose="020B0503020204020204" pitchFamily="34" charset="-122"/>
                  </a:rPr>
                  <a:t>数据类别</a:t>
                </a:r>
              </a:p>
            </p:txBody>
          </p:sp>
          <p:sp>
            <p:nvSpPr>
              <p:cNvPr id="35" name="文本框 34"/>
              <p:cNvSpPr txBox="1"/>
              <p:nvPr/>
            </p:nvSpPr>
            <p:spPr>
              <a:xfrm>
                <a:off x="7885015" y="2871412"/>
                <a:ext cx="1491867" cy="514474"/>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教育</a:t>
                </a:r>
              </a:p>
            </p:txBody>
          </p:sp>
        </p:grpSp>
        <p:cxnSp>
          <p:nvCxnSpPr>
            <p:cNvPr id="28" name="Straight Connector 25"/>
            <p:cNvCxnSpPr/>
            <p:nvPr/>
          </p:nvCxnSpPr>
          <p:spPr>
            <a:xfrm flipH="1">
              <a:off x="7428744" y="3213485"/>
              <a:ext cx="638540" cy="13720"/>
            </a:xfrm>
            <a:prstGeom prst="line">
              <a:avLst/>
            </a:prstGeom>
            <a:ln w="28575">
              <a:solidFill>
                <a:srgbClr val="29B9A6"/>
              </a:solidFill>
            </a:ln>
          </p:spPr>
          <p:style>
            <a:lnRef idx="1">
              <a:schemeClr val="accent1"/>
            </a:lnRef>
            <a:fillRef idx="0">
              <a:schemeClr val="accent1"/>
            </a:fillRef>
            <a:effectRef idx="0">
              <a:schemeClr val="accent1"/>
            </a:effectRef>
            <a:fontRef idx="minor">
              <a:schemeClr val="tx1"/>
            </a:fontRef>
          </p:style>
        </p:cxnSp>
        <p:cxnSp>
          <p:nvCxnSpPr>
            <p:cNvPr id="29" name="Straight Connector 25"/>
            <p:cNvCxnSpPr>
              <a:stCxn id="30" idx="3"/>
            </p:cNvCxnSpPr>
            <p:nvPr/>
          </p:nvCxnSpPr>
          <p:spPr>
            <a:xfrm flipH="1">
              <a:off x="7455417" y="4429011"/>
              <a:ext cx="593427" cy="5746"/>
            </a:xfrm>
            <a:prstGeom prst="line">
              <a:avLst/>
            </a:prstGeom>
            <a:ln w="28575">
              <a:solidFill>
                <a:srgbClr val="29B9A6"/>
              </a:solidFill>
            </a:ln>
          </p:spPr>
          <p:style>
            <a:lnRef idx="1">
              <a:schemeClr val="accent1"/>
            </a:lnRef>
            <a:fillRef idx="0">
              <a:schemeClr val="accent1"/>
            </a:fillRef>
            <a:effectRef idx="0">
              <a:schemeClr val="accent1"/>
            </a:effectRef>
            <a:fontRef idx="minor">
              <a:schemeClr val="tx1"/>
            </a:fontRef>
          </p:style>
        </p:cxnSp>
      </p:grpSp>
      <p:sp>
        <p:nvSpPr>
          <p:cNvPr id="54" name="矩形 53"/>
          <p:cNvSpPr/>
          <p:nvPr/>
        </p:nvSpPr>
        <p:spPr>
          <a:xfrm>
            <a:off x="304275" y="1330226"/>
            <a:ext cx="4723418" cy="738664"/>
          </a:xfrm>
          <a:prstGeom prst="rect">
            <a:avLst/>
          </a:prstGeom>
        </p:spPr>
        <p:txBody>
          <a:bodyPr wrap="square">
            <a:spAutoFit/>
          </a:bodyPr>
          <a:lstStyle/>
          <a:p>
            <a:r>
              <a:rPr lang="zh-CN" altLang="zh-CN" sz="1400" kern="0" dirty="0">
                <a:latin typeface="微软雅黑" panose="020B0503020204020204" pitchFamily="34" charset="-122"/>
                <a:ea typeface="微软雅黑" panose="020B0503020204020204" pitchFamily="34" charset="-122"/>
                <a:cs typeface="Times" panose="02020603050405020304" pitchFamily="18" charset="0"/>
              </a:rPr>
              <a:t>以宁波、上海、杭州、南京、苏州等长三角主要城市为研究样本，对产业、科技、知识产权、教育等各类资源布局情况进行比较分析，提出相应的建议和发展路径</a:t>
            </a:r>
            <a:endParaRPr lang="zh-CN" altLang="en-US" sz="1400" dirty="0">
              <a:latin typeface="微软雅黑" panose="020B0503020204020204" pitchFamily="34" charset="-122"/>
              <a:ea typeface="微软雅黑" panose="020B0503020204020204" pitchFamily="34" charset="-122"/>
            </a:endParaRPr>
          </a:p>
        </p:txBody>
      </p:sp>
      <p:cxnSp>
        <p:nvCxnSpPr>
          <p:cNvPr id="55" name="Straight Connector 11"/>
          <p:cNvCxnSpPr/>
          <p:nvPr/>
        </p:nvCxnSpPr>
        <p:spPr>
          <a:xfrm>
            <a:off x="6529635" y="2620983"/>
            <a:ext cx="0" cy="2961023"/>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316276" y="5575786"/>
            <a:ext cx="5449720" cy="733534"/>
          </a:xfrm>
          <a:prstGeom prst="rect">
            <a:avLst/>
          </a:prstGeom>
        </p:spPr>
        <p:txBody>
          <a:bodyPr wrap="square">
            <a:spAutoFit/>
          </a:bodyPr>
          <a:lstStyle/>
          <a:p>
            <a:pPr>
              <a:lnSpc>
                <a:spcPts val="2500"/>
              </a:lnSpc>
            </a:pPr>
            <a:r>
              <a:rPr lang="zh-CN" altLang="en-US" b="1" kern="100"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建立</a:t>
            </a:r>
            <a:r>
              <a:rPr lang="zh-CN" altLang="zh-CN" b="1" kern="100"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数据指标体系</a:t>
            </a:r>
            <a:r>
              <a:rPr lang="zh-CN" altLang="en-US" b="1" kern="100" dirty="0">
                <a:solidFill>
                  <a:srgbClr val="0070C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个一级指标、</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个二级指标、近</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100</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个三级指标</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矩形 18"/>
          <p:cNvSpPr/>
          <p:nvPr/>
        </p:nvSpPr>
        <p:spPr>
          <a:xfrm>
            <a:off x="7157724" y="1834142"/>
            <a:ext cx="4381323" cy="3865161"/>
          </a:xfrm>
          <a:prstGeom prst="rect">
            <a:avLst/>
          </a:prstGeom>
        </p:spPr>
        <p:txBody>
          <a:bodyPr wrap="square">
            <a:spAutoFit/>
          </a:bodyPr>
          <a:lstStyle/>
          <a:p>
            <a:pPr algn="ctr">
              <a:lnSpc>
                <a:spcPct val="130000"/>
              </a:lnSpc>
              <a:buFont typeface="Arial" panose="020B0604020202020204" pitchFamily="34" charset="0"/>
            </a:pPr>
            <a:r>
              <a:rPr lang="zh-CN" altLang="en-US" sz="2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数据采集途径</a:t>
            </a:r>
          </a:p>
          <a:p>
            <a:pPr marL="285750" indent="-285750" algn="just" fontAlgn="auto">
              <a:lnSpc>
                <a:spcPts val="2400"/>
              </a:lnSpc>
              <a:spcBef>
                <a:spcPts val="600"/>
              </a:spcBef>
              <a:buFont typeface="Arial" panose="020B0604020202020204" pitchFamily="34" charset="0"/>
              <a:buChar char="•"/>
            </a:pPr>
            <a:r>
              <a:rPr lang="zh-CN" altLang="zh-CN" b="1" kern="100" dirty="0">
                <a:latin typeface="+mj-ea"/>
                <a:ea typeface="+mj-ea"/>
                <a:cs typeface="Times New Roman" panose="02020603050405020304" pitchFamily="18" charset="0"/>
              </a:rPr>
              <a:t>查找各地市年鉴、政府官网、电话邮件咨询、发送函件、问卷调查、实地座谈、调研等</a:t>
            </a:r>
            <a:r>
              <a:rPr lang="zh-CN" altLang="en-US" b="1" kern="100" dirty="0">
                <a:latin typeface="+mj-ea"/>
                <a:ea typeface="+mj-ea"/>
                <a:cs typeface="Times New Roman" panose="02020603050405020304" pitchFamily="18" charset="0"/>
              </a:rPr>
              <a:t>。</a:t>
            </a:r>
            <a:endParaRPr lang="en-US" altLang="zh-CN" b="1" kern="100" dirty="0">
              <a:latin typeface="+mj-ea"/>
              <a:ea typeface="+mj-ea"/>
              <a:cs typeface="Times New Roman" panose="02020603050405020304" pitchFamily="18" charset="0"/>
            </a:endParaRPr>
          </a:p>
          <a:p>
            <a:pPr indent="0" algn="just" fontAlgn="auto">
              <a:lnSpc>
                <a:spcPts val="2400"/>
              </a:lnSpc>
            </a:pPr>
            <a:endParaRPr lang="en-US" altLang="zh-CN" kern="100" dirty="0">
              <a:latin typeface="+mj-ea"/>
              <a:ea typeface="+mj-ea"/>
              <a:cs typeface="Times New Roman" panose="02020603050405020304" pitchFamily="18" charset="0"/>
            </a:endParaRPr>
          </a:p>
          <a:p>
            <a:pPr indent="0" algn="ctr" fontAlgn="auto">
              <a:lnSpc>
                <a:spcPts val="2400"/>
              </a:lnSpc>
              <a:buFont typeface="Arial" panose="020B0604020202020204" pitchFamily="34" charset="0"/>
            </a:pPr>
            <a:r>
              <a:rPr lang="zh-CN" altLang="en-US" sz="2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主要进展</a:t>
            </a:r>
            <a:endParaRPr lang="en-US" altLang="zh-CN" sz="2000" dirty="0">
              <a:solidFill>
                <a:srgbClr val="0F85F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285750" indent="-285750" algn="just" fontAlgn="auto">
              <a:lnSpc>
                <a:spcPts val="2500"/>
              </a:lnSpc>
              <a:spcBef>
                <a:spcPts val="600"/>
              </a:spcBef>
              <a:buFont typeface="Arial" panose="020B0604020202020204" pitchFamily="34" charset="0"/>
              <a:buChar char="•"/>
            </a:pPr>
            <a:r>
              <a:rPr lang="zh-CN" altLang="zh-CN" b="1" kern="100" dirty="0">
                <a:latin typeface="+mj-ea"/>
                <a:ea typeface="+mj-ea"/>
                <a:cs typeface="Times New Roman" panose="02020603050405020304" pitchFamily="18" charset="0"/>
              </a:rPr>
              <a:t>完成长三角</a:t>
            </a:r>
            <a:r>
              <a:rPr lang="en-US" altLang="zh-CN" b="1" kern="100" dirty="0">
                <a:latin typeface="+mj-ea"/>
                <a:ea typeface="+mj-ea"/>
                <a:cs typeface="Times New Roman" panose="02020603050405020304" pitchFamily="18" charset="0"/>
              </a:rPr>
              <a:t>7</a:t>
            </a:r>
            <a:r>
              <a:rPr lang="zh-CN" altLang="zh-CN" b="1" kern="100" dirty="0">
                <a:latin typeface="+mj-ea"/>
                <a:ea typeface="+mj-ea"/>
                <a:cs typeface="Times New Roman" panose="02020603050405020304" pitchFamily="18" charset="0"/>
              </a:rPr>
              <a:t>个城市创新资源数据的采集，形成</a:t>
            </a:r>
            <a:r>
              <a:rPr lang="zh-CN" altLang="zh-CN" b="1" kern="100" dirty="0">
                <a:solidFill>
                  <a:srgbClr val="0070C0"/>
                </a:solidFill>
                <a:latin typeface="+mj-ea"/>
                <a:ea typeface="+mj-ea"/>
                <a:cs typeface="Times New Roman" panose="02020603050405020304" pitchFamily="18" charset="0"/>
              </a:rPr>
              <a:t>《宁波及长三角重点城市创新资源布局数据汇编》</a:t>
            </a:r>
            <a:r>
              <a:rPr lang="zh-CN" altLang="en-US" b="1" kern="100" dirty="0">
                <a:solidFill>
                  <a:srgbClr val="0070C0"/>
                </a:solidFill>
                <a:latin typeface="+mj-ea"/>
                <a:ea typeface="+mj-ea"/>
                <a:cs typeface="Times New Roman" panose="02020603050405020304" pitchFamily="18" charset="0"/>
              </a:rPr>
              <a:t>；</a:t>
            </a:r>
            <a:endParaRPr lang="en-US" altLang="zh-CN" b="1" kern="100" dirty="0">
              <a:solidFill>
                <a:srgbClr val="0070C0"/>
              </a:solidFill>
              <a:latin typeface="+mj-ea"/>
              <a:ea typeface="+mj-ea"/>
              <a:cs typeface="Times New Roman" panose="02020603050405020304" pitchFamily="18" charset="0"/>
            </a:endParaRPr>
          </a:p>
          <a:p>
            <a:pPr marL="285750" indent="-285750" algn="just" fontAlgn="auto">
              <a:lnSpc>
                <a:spcPts val="2500"/>
              </a:lnSpc>
              <a:spcBef>
                <a:spcPts val="600"/>
              </a:spcBef>
              <a:buFont typeface="Arial" panose="020B0604020202020204" pitchFamily="34" charset="0"/>
              <a:buChar char="•"/>
            </a:pPr>
            <a:r>
              <a:rPr lang="en-US" altLang="zh-CN" b="1" kern="100" dirty="0">
                <a:latin typeface="+mj-ea"/>
                <a:ea typeface="+mj-ea"/>
                <a:cs typeface="Times New Roman" panose="02020603050405020304" pitchFamily="18" charset="0"/>
              </a:rPr>
              <a:t> </a:t>
            </a:r>
            <a:r>
              <a:rPr lang="zh-CN" altLang="zh-CN" b="1" kern="100" dirty="0">
                <a:latin typeface="+mj-ea"/>
                <a:ea typeface="+mj-ea"/>
                <a:cs typeface="Times New Roman" panose="02020603050405020304" pitchFamily="18" charset="0"/>
              </a:rPr>
              <a:t>建立资源布局评价模型，对宁波创新资源布局优劣势进行</a:t>
            </a:r>
            <a:r>
              <a:rPr lang="zh-CN" altLang="en-US" b="1" kern="100" dirty="0">
                <a:latin typeface="+mj-ea"/>
                <a:ea typeface="+mj-ea"/>
                <a:cs typeface="Times New Roman" panose="02020603050405020304" pitchFamily="18" charset="0"/>
              </a:rPr>
              <a:t>比较</a:t>
            </a:r>
            <a:r>
              <a:rPr lang="zh-CN" altLang="zh-CN" b="1" kern="100" dirty="0">
                <a:latin typeface="+mj-ea"/>
                <a:ea typeface="+mj-ea"/>
                <a:cs typeface="Times New Roman" panose="02020603050405020304" pitchFamily="18" charset="0"/>
              </a:rPr>
              <a:t>分析。</a:t>
            </a:r>
            <a:endParaRPr lang="zh-CN" altLang="en-US" b="1" kern="100" dirty="0">
              <a:latin typeface="+mj-ea"/>
              <a:ea typeface="+mj-ea"/>
              <a:cs typeface="Times New Roman" panose="02020603050405020304" pitchFamily="18" charset="0"/>
            </a:endParaRP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757725" y="1067761"/>
            <a:ext cx="2928190" cy="430374"/>
          </a:xfrm>
          <a:prstGeom prst="rect">
            <a:avLst/>
          </a:prstGeom>
        </p:spPr>
        <p:txBody>
          <a:bodyPr wrap="square">
            <a:spAutoFit/>
          </a:bodyPr>
          <a:lstStyle/>
          <a:p>
            <a:pPr algn="ctr">
              <a:lnSpc>
                <a:spcPct val="120000"/>
              </a:lnSpc>
            </a:pPr>
            <a:r>
              <a:rPr lang="zh-CN" altLang="en-US" sz="2000" b="1" dirty="0">
                <a:solidFill>
                  <a:srgbClr val="0070C0"/>
                </a:solidFill>
                <a:latin typeface="微软雅黑" panose="020B0503020204020204" pitchFamily="34" charset="-122"/>
                <a:ea typeface="微软雅黑" panose="020B0503020204020204" pitchFamily="34" charset="-122"/>
              </a:rPr>
              <a:t>科技资源布局情况</a:t>
            </a:r>
          </a:p>
        </p:txBody>
      </p:sp>
      <p:sp>
        <p:nvSpPr>
          <p:cNvPr id="2" name="矩形 1"/>
          <p:cNvSpPr/>
          <p:nvPr/>
        </p:nvSpPr>
        <p:spPr>
          <a:xfrm>
            <a:off x="7619592" y="1052115"/>
            <a:ext cx="2749471" cy="461665"/>
          </a:xfrm>
          <a:prstGeom prst="rect">
            <a:avLst/>
          </a:prstGeom>
        </p:spPr>
        <p:txBody>
          <a:bodyPr wrap="square">
            <a:spAutoFit/>
          </a:bodyPr>
          <a:lstStyle/>
          <a:p>
            <a:pPr algn="ctr">
              <a:lnSpc>
                <a:spcPct val="120000"/>
              </a:lnSpc>
            </a:pPr>
            <a:r>
              <a:rPr lang="zh-CN" altLang="en-US" sz="2000" b="1" dirty="0">
                <a:solidFill>
                  <a:srgbClr val="0070C0"/>
                </a:solidFill>
                <a:latin typeface="微软雅黑" panose="020B0503020204020204" pitchFamily="34" charset="-122"/>
                <a:ea typeface="微软雅黑" panose="020B0503020204020204" pitchFamily="34" charset="-122"/>
              </a:rPr>
              <a:t>知识产权资源布局情况</a:t>
            </a:r>
          </a:p>
        </p:txBody>
      </p:sp>
      <p:sp>
        <p:nvSpPr>
          <p:cNvPr id="10" name="矩形 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92929" y="0"/>
            <a:ext cx="576066" cy="836712"/>
            <a:chOff x="841002" y="360040"/>
            <a:chExt cx="504057" cy="836712"/>
          </a:xfrm>
          <a:gradFill>
            <a:gsLst>
              <a:gs pos="0">
                <a:srgbClr val="0E1A40"/>
              </a:gs>
              <a:gs pos="100000">
                <a:srgbClr val="2F5EB0"/>
              </a:gs>
            </a:gsLst>
            <a:lin ang="13800000" scaled="0"/>
          </a:gradFill>
        </p:grpSpPr>
        <p:sp>
          <p:nvSpPr>
            <p:cNvPr id="12" name="矩形 11"/>
            <p:cNvSpPr/>
            <p:nvPr/>
          </p:nvSpPr>
          <p:spPr>
            <a:xfrm>
              <a:off x="841002"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等腰三角形 1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9"/>
          <p:cNvSpPr txBox="1"/>
          <p:nvPr/>
        </p:nvSpPr>
        <p:spPr>
          <a:xfrm>
            <a:off x="905669" y="217805"/>
            <a:ext cx="6624736" cy="500137"/>
          </a:xfrm>
          <a:prstGeom prst="rect">
            <a:avLst/>
          </a:prstGeom>
          <a:noFill/>
        </p:spPr>
        <p:txBody>
          <a:bodyPr wrap="square" lIns="68580" tIns="34290" rIns="68580" bIns="34290" rtlCol="0">
            <a:spAutoFit/>
          </a:bodyPr>
          <a:lstStyle/>
          <a:p>
            <a:pPr marL="0" lvl="1"/>
            <a:r>
              <a:rPr lang="zh-CN" altLang="en-US" sz="2800" b="1" dirty="0">
                <a:solidFill>
                  <a:srgbClr val="2F5E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宁波知识产权区域布局资源调查</a:t>
            </a:r>
          </a:p>
        </p:txBody>
      </p:sp>
      <p:sp>
        <p:nvSpPr>
          <p:cNvPr id="15" name="文本框 14"/>
          <p:cNvSpPr txBox="1"/>
          <p:nvPr/>
        </p:nvSpPr>
        <p:spPr>
          <a:xfrm>
            <a:off x="316276" y="203375"/>
            <a:ext cx="373820"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pic>
        <p:nvPicPr>
          <p:cNvPr id="16" name="图片 15"/>
          <p:cNvPicPr/>
          <p:nvPr/>
        </p:nvPicPr>
        <p:blipFill rotWithShape="1">
          <a:blip r:embed="rId3"/>
          <a:srcRect b="36976"/>
          <a:stretch>
            <a:fillRect/>
          </a:stretch>
        </p:blipFill>
        <p:spPr>
          <a:xfrm>
            <a:off x="428368" y="1639270"/>
            <a:ext cx="5274310" cy="4275856"/>
          </a:xfrm>
          <a:prstGeom prst="rect">
            <a:avLst/>
          </a:prstGeom>
        </p:spPr>
      </p:pic>
      <p:pic>
        <p:nvPicPr>
          <p:cNvPr id="17" name="图片 16"/>
          <p:cNvPicPr/>
          <p:nvPr/>
        </p:nvPicPr>
        <p:blipFill rotWithShape="1">
          <a:blip r:embed="rId4"/>
          <a:srcRect b="53147"/>
          <a:stretch>
            <a:fillRect/>
          </a:stretch>
        </p:blipFill>
        <p:spPr>
          <a:xfrm>
            <a:off x="6186015" y="1615756"/>
            <a:ext cx="5544616" cy="4322884"/>
          </a:xfrm>
          <a:prstGeom prst="rect">
            <a:avLst/>
          </a:prstGeom>
        </p:spPr>
      </p:pic>
      <p:sp>
        <p:nvSpPr>
          <p:cNvPr id="18" name="矩形 17"/>
          <p:cNvSpPr/>
          <p:nvPr/>
        </p:nvSpPr>
        <p:spPr>
          <a:xfrm>
            <a:off x="293215" y="3859013"/>
            <a:ext cx="5544615" cy="782129"/>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150010" y="2466479"/>
            <a:ext cx="5616626" cy="500138"/>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22" name="直接箭头连接符 21"/>
          <p:cNvCxnSpPr/>
          <p:nvPr/>
        </p:nvCxnSpPr>
        <p:spPr>
          <a:xfrm flipH="1">
            <a:off x="4685915" y="3079089"/>
            <a:ext cx="259544" cy="779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422058" y="2476020"/>
            <a:ext cx="1415772" cy="461665"/>
          </a:xfrm>
          <a:prstGeom prst="rect">
            <a:avLst/>
          </a:prstGeom>
          <a:noFill/>
        </p:spPr>
        <p:txBody>
          <a:bodyPr wrap="none" rtlCol="0">
            <a:spAutoFit/>
          </a:bodyPr>
          <a:lstStyle/>
          <a:p>
            <a:r>
              <a:rPr lang="zh-CN" altLang="en-US" sz="2400" b="1" dirty="0">
                <a:solidFill>
                  <a:srgbClr val="FF0000"/>
                </a:solidFill>
              </a:rPr>
              <a:t>主要短板</a:t>
            </a:r>
          </a:p>
        </p:txBody>
      </p:sp>
      <p:cxnSp>
        <p:nvCxnSpPr>
          <p:cNvPr id="32" name="直接箭头连接符 31"/>
          <p:cNvCxnSpPr>
            <a:stCxn id="26" idx="3"/>
          </p:cNvCxnSpPr>
          <p:nvPr/>
        </p:nvCxnSpPr>
        <p:spPr>
          <a:xfrm>
            <a:off x="5837830" y="2706853"/>
            <a:ext cx="483337" cy="65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344601" y="5594764"/>
            <a:ext cx="5544615" cy="365221"/>
          </a:xfrm>
          <a:prstGeom prst="rect">
            <a:avLst/>
          </a:prstGeom>
          <a:noFill/>
          <a:ln w="285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5717" y="270708"/>
            <a:ext cx="1510680" cy="394332"/>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6" grpId="0"/>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92929" y="0"/>
            <a:ext cx="576066" cy="836712"/>
            <a:chOff x="841002" y="360040"/>
            <a:chExt cx="504057" cy="836712"/>
          </a:xfrm>
          <a:gradFill>
            <a:gsLst>
              <a:gs pos="0">
                <a:srgbClr val="0E1A40"/>
              </a:gs>
              <a:gs pos="100000">
                <a:srgbClr val="2F5EB0"/>
              </a:gs>
            </a:gsLst>
            <a:lin ang="13800000" scaled="0"/>
          </a:gradFill>
        </p:grpSpPr>
        <p:sp>
          <p:nvSpPr>
            <p:cNvPr id="12" name="矩形 11"/>
            <p:cNvSpPr/>
            <p:nvPr/>
          </p:nvSpPr>
          <p:spPr>
            <a:xfrm>
              <a:off x="841002"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3" name="等腰三角形 1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9"/>
          <p:cNvSpPr txBox="1"/>
          <p:nvPr/>
        </p:nvSpPr>
        <p:spPr>
          <a:xfrm>
            <a:off x="905669" y="217805"/>
            <a:ext cx="6624736" cy="500137"/>
          </a:xfrm>
          <a:prstGeom prst="rect">
            <a:avLst/>
          </a:prstGeom>
          <a:noFill/>
        </p:spPr>
        <p:txBody>
          <a:bodyPr wrap="square" lIns="68580" tIns="34290" rIns="68580" bIns="34290" rtlCol="0">
            <a:spAutoFit/>
          </a:bodyPr>
          <a:lstStyle/>
          <a:p>
            <a:pPr marL="0" lvl="1"/>
            <a:r>
              <a:rPr lang="zh-CN" altLang="en-US" sz="2800" b="1" dirty="0">
                <a:solidFill>
                  <a:srgbClr val="2F5E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宁波知识产权区域布局资源调查</a:t>
            </a:r>
          </a:p>
        </p:txBody>
      </p:sp>
      <p:sp>
        <p:nvSpPr>
          <p:cNvPr id="15" name="文本框 14"/>
          <p:cNvSpPr txBox="1"/>
          <p:nvPr/>
        </p:nvSpPr>
        <p:spPr>
          <a:xfrm>
            <a:off x="316276" y="203375"/>
            <a:ext cx="373820" cy="461665"/>
          </a:xfrm>
          <a:prstGeom prst="rect">
            <a:avLst/>
          </a:prstGeom>
          <a:noFill/>
        </p:spPr>
        <p:txBody>
          <a:bodyPr wrap="none"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1</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1" name="MH_Entry_1">
            <a:hlinkClick r:id="rId4" action="ppaction://hlinksldjump"/>
          </p:cNvPr>
          <p:cNvSpPr>
            <a:spLocks noChangeArrowheads="1"/>
          </p:cNvSpPr>
          <p:nvPr>
            <p:custDataLst>
              <p:tags r:id="rId1"/>
            </p:custDataLst>
          </p:nvPr>
        </p:nvSpPr>
        <p:spPr bwMode="auto">
          <a:xfrm>
            <a:off x="951451" y="1196752"/>
            <a:ext cx="1873687" cy="608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5840" tIns="0" rIns="0" bIns="0" anchor="ctr" anchorCtr="0">
            <a:no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nSpc>
                <a:spcPct val="130000"/>
              </a:lnSpc>
              <a:spcBef>
                <a:spcPct val="0"/>
              </a:spcBef>
              <a:buNone/>
            </a:pPr>
            <a:r>
              <a:rPr lang="zh-CN" altLang="en-US" sz="2560" b="1" dirty="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研究结论</a:t>
            </a:r>
          </a:p>
        </p:txBody>
      </p:sp>
      <p:sp>
        <p:nvSpPr>
          <p:cNvPr id="24" name="矩形 23"/>
          <p:cNvSpPr/>
          <p:nvPr/>
        </p:nvSpPr>
        <p:spPr>
          <a:xfrm>
            <a:off x="1345059" y="1925289"/>
            <a:ext cx="9505055" cy="4431983"/>
          </a:xfrm>
          <a:prstGeom prst="rect">
            <a:avLst/>
          </a:prstGeom>
        </p:spPr>
        <p:txBody>
          <a:bodyPr wrap="square">
            <a:spAutoFit/>
          </a:bodyPr>
          <a:lstStyle/>
          <a:p>
            <a:pPr marL="304800" indent="-304800">
              <a:lnSpc>
                <a:spcPct val="150000"/>
              </a:lnSpc>
              <a:buFont typeface="Wingdings" panose="05000000000000000000" pitchFamily="2" charset="2"/>
              <a:buChar char="Ø"/>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长三角主要城市科技资源同步增长，但</a:t>
            </a:r>
            <a:r>
              <a:rPr lang="zh-CN" altLang="en-US" sz="2400" dirty="0">
                <a:solidFill>
                  <a:srgbClr val="0070C0"/>
                </a:solidFill>
                <a:latin typeface="微软雅黑" panose="020B0503020204020204" pitchFamily="34" charset="-122"/>
                <a:ea typeface="微软雅黑" panose="020B0503020204020204" pitchFamily="34" charset="-122"/>
              </a:rPr>
              <a:t>宁波排在后半段的局面仍未改变</a:t>
            </a:r>
            <a:endParaRPr lang="en-US" altLang="zh-CN" sz="2400" dirty="0">
              <a:solidFill>
                <a:srgbClr val="0070C0"/>
              </a:solidFill>
              <a:latin typeface="微软雅黑" panose="020B0503020204020204" pitchFamily="34" charset="-122"/>
              <a:ea typeface="微软雅黑" panose="020B0503020204020204" pitchFamily="34" charset="-122"/>
            </a:endParaRPr>
          </a:p>
          <a:p>
            <a:pPr marL="304800" indent="-304800">
              <a:lnSpc>
                <a:spcPct val="150000"/>
              </a:lnSpc>
              <a:buFont typeface="Wingdings" panose="05000000000000000000" pitchFamily="2" charset="2"/>
              <a:buChar char="Ø"/>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长三角主要城市知识产权资源增长趋势相似，呈现</a:t>
            </a:r>
            <a:r>
              <a:rPr lang="zh-CN" altLang="en-US" sz="2400" dirty="0">
                <a:solidFill>
                  <a:srgbClr val="0070C0"/>
                </a:solidFill>
                <a:latin typeface="微软雅黑" panose="020B0503020204020204" pitchFamily="34" charset="-122"/>
                <a:ea typeface="微软雅黑" panose="020B0503020204020204" pitchFamily="34" charset="-122"/>
              </a:rPr>
              <a:t>以上海为中心，向周边地区辐射、扩散</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的分布态势</a:t>
            </a: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304800" indent="-304800">
              <a:lnSpc>
                <a:spcPct val="150000"/>
              </a:lnSpc>
              <a:buFont typeface="Wingdings" panose="05000000000000000000" pitchFamily="2" charset="2"/>
              <a:buChar char="Ø"/>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宁波知识产权支撑创新发展、经济发展能力逐步提升；</a:t>
            </a: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304800" indent="-304800">
              <a:lnSpc>
                <a:spcPct val="150000"/>
              </a:lnSpc>
              <a:buFont typeface="Wingdings" panose="05000000000000000000" pitchFamily="2" charset="2"/>
              <a:buChar char="Ø"/>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宁波高等教育服务科技创新意识较强，与先进城市的差距逐步缩小</a:t>
            </a: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304800" indent="-304800">
              <a:lnSpc>
                <a:spcPct val="150000"/>
              </a:lnSpc>
              <a:buFont typeface="Wingdings" panose="05000000000000000000" pitchFamily="2" charset="2"/>
              <a:buChar char="Ø"/>
            </a:pPr>
            <a:r>
              <a:rPr lang="zh-CN" altLang="en-US" sz="2400" dirty="0">
                <a:solidFill>
                  <a:srgbClr val="0070C0"/>
                </a:solidFill>
                <a:latin typeface="微软雅黑" panose="020B0503020204020204" pitchFamily="34" charset="-122"/>
                <a:ea typeface="微软雅黑" panose="020B0503020204020204" pitchFamily="34" charset="-122"/>
              </a:rPr>
              <a:t>科教资源薄弱</a:t>
            </a: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是目前制约宁波知识产权发展的主要短板</a:t>
            </a:r>
            <a:endParaRPr lang="en-US" altLang="zh-CN" sz="2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304800" indent="-304800">
              <a:lnSpc>
                <a:spcPct val="150000"/>
              </a:lnSpc>
              <a:buFont typeface="Wingdings" panose="05000000000000000000" pitchFamily="2" charset="2"/>
              <a:buChar char="Ø"/>
            </a:pP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5717" y="270708"/>
            <a:ext cx="1510680" cy="394332"/>
          </a:xfrm>
          <a:prstGeom prst="rect">
            <a:avLst/>
          </a:prstGeom>
        </p:spPr>
      </p:pic>
    </p:spTree>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MH" val="20160403161633"/>
  <p:tag name="MH_LIBRARY" val="CONTENTS"/>
  <p:tag name="MH_TYPE" val="ENTRY"/>
  <p:tag name="ID" val="547141"/>
  <p:tag name="MH_ORDER" val="1"/>
</p:tagLst>
</file>

<file path=ppt/tags/tag3.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1624</TotalTime>
  <Words>4500</Words>
  <Application>Microsoft Office PowerPoint</Application>
  <PresentationFormat>自定义</PresentationFormat>
  <Paragraphs>419</Paragraphs>
  <Slides>29</Slides>
  <Notes>28</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29</vt:i4>
      </vt:variant>
    </vt:vector>
  </HeadingPairs>
  <TitlesOfParts>
    <vt:vector size="45" baseType="lpstr">
      <vt:lpstr>Arial Unicode MS</vt:lpstr>
      <vt:lpstr>FontAwesome</vt:lpstr>
      <vt:lpstr>等线</vt:lpstr>
      <vt:lpstr>等线 Light</vt:lpstr>
      <vt:lpstr>方正小标宋简体</vt:lpstr>
      <vt:lpstr>仿宋</vt:lpstr>
      <vt:lpstr>仿宋_GB2312</vt:lpstr>
      <vt:lpstr>黑体</vt:lpstr>
      <vt:lpstr>宋体</vt:lpstr>
      <vt:lpstr>微软雅黑</vt:lpstr>
      <vt:lpstr>Arial</vt:lpstr>
      <vt:lpstr>Calibri</vt:lpstr>
      <vt:lpstr>Times</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王元明</cp:lastModifiedBy>
  <cp:revision>849</cp:revision>
  <cp:lastPrinted>2018-01-30T02:06:47Z</cp:lastPrinted>
  <dcterms:created xsi:type="dcterms:W3CDTF">2015-12-27T01:24:00Z</dcterms:created>
  <dcterms:modified xsi:type="dcterms:W3CDTF">2018-05-04T01:15:30Z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2052-10.1.0.7106</vt:lpwstr>
  </property>
</Properties>
</file>